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8" r:id="rId3"/>
    <p:sldId id="291" r:id="rId4"/>
    <p:sldId id="259" r:id="rId5"/>
    <p:sldId id="260" r:id="rId6"/>
    <p:sldId id="268" r:id="rId7"/>
    <p:sldId id="272" r:id="rId8"/>
    <p:sldId id="302" r:id="rId9"/>
    <p:sldId id="283" r:id="rId10"/>
    <p:sldId id="270" r:id="rId11"/>
    <p:sldId id="271" r:id="rId12"/>
    <p:sldId id="276" r:id="rId13"/>
    <p:sldId id="277" r:id="rId14"/>
    <p:sldId id="261" r:id="rId15"/>
    <p:sldId id="266" r:id="rId16"/>
    <p:sldId id="298" r:id="rId17"/>
    <p:sldId id="284" r:id="rId18"/>
    <p:sldId id="262" r:id="rId19"/>
    <p:sldId id="292" r:id="rId20"/>
    <p:sldId id="285" r:id="rId21"/>
    <p:sldId id="297" r:id="rId22"/>
    <p:sldId id="300" r:id="rId23"/>
    <p:sldId id="278" r:id="rId24"/>
    <p:sldId id="280" r:id="rId25"/>
    <p:sldId id="294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582"/>
  </p:normalViewPr>
  <p:slideViewPr>
    <p:cSldViewPr snapToGrid="0" snapToObjects="1">
      <p:cViewPr>
        <p:scale>
          <a:sx n="147" d="100"/>
          <a:sy n="147" d="100"/>
        </p:scale>
        <p:origin x="-2056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1893F-3A67-482F-A624-9BDAC7AD56B2}" type="doc">
      <dgm:prSet loTypeId="urn:microsoft.com/office/officeart/2005/8/layout/vList2" loCatId="list" qsTypeId="urn:microsoft.com/office/officeart/2005/8/quickstyle/simple2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09D3FB72-CE48-4D80-8E17-AC3B8DE6048F}">
      <dgm:prSet/>
      <dgm:spPr/>
      <dgm:t>
        <a:bodyPr/>
        <a:lstStyle/>
        <a:p>
          <a:r>
            <a:rPr lang="en-US"/>
            <a:t>Dataset (survey.csv) consists of 27 columns with 1260 records.</a:t>
          </a:r>
        </a:p>
      </dgm:t>
    </dgm:pt>
    <dgm:pt modelId="{D87B16EC-92BB-4507-9CB4-085799A1E6E5}" type="parTrans" cxnId="{11127960-8088-49C2-8076-9DADC3A874E3}">
      <dgm:prSet/>
      <dgm:spPr/>
      <dgm:t>
        <a:bodyPr/>
        <a:lstStyle/>
        <a:p>
          <a:endParaRPr lang="en-US"/>
        </a:p>
      </dgm:t>
    </dgm:pt>
    <dgm:pt modelId="{A9450650-A5CA-4CD6-BAE6-9EB8A0BB0180}" type="sibTrans" cxnId="{11127960-8088-49C2-8076-9DADC3A874E3}">
      <dgm:prSet/>
      <dgm:spPr/>
      <dgm:t>
        <a:bodyPr/>
        <a:lstStyle/>
        <a:p>
          <a:endParaRPr lang="en-US"/>
        </a:p>
      </dgm:t>
    </dgm:pt>
    <dgm:pt modelId="{D291B24C-A6F6-4F49-AE19-AD66A0B14386}">
      <dgm:prSet/>
      <dgm:spPr/>
      <dgm:t>
        <a:bodyPr/>
        <a:lstStyle/>
        <a:p>
          <a:r>
            <a:rPr lang="en-US"/>
            <a:t>Dataset has plenty of columns like self employed, leave </a:t>
          </a:r>
          <a:r>
            <a:rPr lang="en-US" err="1"/>
            <a:t>etc</a:t>
          </a:r>
          <a:r>
            <a:rPr lang="en-US"/>
            <a:t> which will help determine if the user will seek help or not</a:t>
          </a:r>
        </a:p>
      </dgm:t>
    </dgm:pt>
    <dgm:pt modelId="{3E38B681-3938-48FB-ADFB-0607C6F11933}" type="parTrans" cxnId="{34F8A528-0343-46C9-B872-997A450B5C30}">
      <dgm:prSet/>
      <dgm:spPr/>
      <dgm:t>
        <a:bodyPr/>
        <a:lstStyle/>
        <a:p>
          <a:endParaRPr lang="en-US"/>
        </a:p>
      </dgm:t>
    </dgm:pt>
    <dgm:pt modelId="{D6A69201-61CD-4FD3-AD81-987AC7D5BF8E}" type="sibTrans" cxnId="{34F8A528-0343-46C9-B872-997A450B5C30}">
      <dgm:prSet/>
      <dgm:spPr/>
      <dgm:t>
        <a:bodyPr/>
        <a:lstStyle/>
        <a:p>
          <a:endParaRPr lang="en-US"/>
        </a:p>
      </dgm:t>
    </dgm:pt>
    <dgm:pt modelId="{1ABB0D3A-BA24-46B6-8067-9278ED2209ED}">
      <dgm:prSet/>
      <dgm:spPr/>
      <dgm:t>
        <a:bodyPr/>
        <a:lstStyle/>
        <a:p>
          <a:pPr rtl="0"/>
          <a:r>
            <a:rPr lang="en-US"/>
            <a:t>The task is to classify if the user will seek any mental health treatment or not.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AEE16F4-0D44-41DB-9B3F-A5E35E7EBE87}" type="parTrans" cxnId="{46C89603-261F-46F1-B589-7F6168011FA6}">
      <dgm:prSet/>
      <dgm:spPr/>
      <dgm:t>
        <a:bodyPr/>
        <a:lstStyle/>
        <a:p>
          <a:endParaRPr lang="en-US"/>
        </a:p>
      </dgm:t>
    </dgm:pt>
    <dgm:pt modelId="{3931A8BB-15F7-45EB-9BC2-BB39BE91FCA1}" type="sibTrans" cxnId="{46C89603-261F-46F1-B589-7F6168011FA6}">
      <dgm:prSet/>
      <dgm:spPr/>
      <dgm:t>
        <a:bodyPr/>
        <a:lstStyle/>
        <a:p>
          <a:endParaRPr lang="en-US"/>
        </a:p>
      </dgm:t>
    </dgm:pt>
    <dgm:pt modelId="{E69CE736-882E-4CE2-8CDC-0F8B68748C00}" type="pres">
      <dgm:prSet presAssocID="{CD01893F-3A67-482F-A624-9BDAC7AD56B2}" presName="linear" presStyleCnt="0">
        <dgm:presLayoutVars>
          <dgm:animLvl val="lvl"/>
          <dgm:resizeHandles val="exact"/>
        </dgm:presLayoutVars>
      </dgm:prSet>
      <dgm:spPr/>
    </dgm:pt>
    <dgm:pt modelId="{1AF03871-D626-4F67-8C47-E16D35F31938}" type="pres">
      <dgm:prSet presAssocID="{09D3FB72-CE48-4D80-8E17-AC3B8DE604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2AC91D-AB6D-47EB-AC4E-D95C3CE7058E}" type="pres">
      <dgm:prSet presAssocID="{A9450650-A5CA-4CD6-BAE6-9EB8A0BB0180}" presName="spacer" presStyleCnt="0"/>
      <dgm:spPr/>
    </dgm:pt>
    <dgm:pt modelId="{DE411E8B-D52A-455B-9F5B-E245E3981570}" type="pres">
      <dgm:prSet presAssocID="{D291B24C-A6F6-4F49-AE19-AD66A0B1438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1EC4EE-7D3B-4586-A8C7-65638352B0F9}" type="pres">
      <dgm:prSet presAssocID="{D6A69201-61CD-4FD3-AD81-987AC7D5BF8E}" presName="spacer" presStyleCnt="0"/>
      <dgm:spPr/>
    </dgm:pt>
    <dgm:pt modelId="{CAC56E7F-EC10-456B-9894-8402A8D1F587}" type="pres">
      <dgm:prSet presAssocID="{1ABB0D3A-BA24-46B6-8067-9278ED2209E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C89603-261F-46F1-B589-7F6168011FA6}" srcId="{CD01893F-3A67-482F-A624-9BDAC7AD56B2}" destId="{1ABB0D3A-BA24-46B6-8067-9278ED2209ED}" srcOrd="2" destOrd="0" parTransId="{7AEE16F4-0D44-41DB-9B3F-A5E35E7EBE87}" sibTransId="{3931A8BB-15F7-45EB-9BC2-BB39BE91FCA1}"/>
    <dgm:cxn modelId="{34F8A528-0343-46C9-B872-997A450B5C30}" srcId="{CD01893F-3A67-482F-A624-9BDAC7AD56B2}" destId="{D291B24C-A6F6-4F49-AE19-AD66A0B14386}" srcOrd="1" destOrd="0" parTransId="{3E38B681-3938-48FB-ADFB-0607C6F11933}" sibTransId="{D6A69201-61CD-4FD3-AD81-987AC7D5BF8E}"/>
    <dgm:cxn modelId="{EC80635D-4125-4EF0-BF0E-5B68A35F1978}" type="presOf" srcId="{09D3FB72-CE48-4D80-8E17-AC3B8DE6048F}" destId="{1AF03871-D626-4F67-8C47-E16D35F31938}" srcOrd="0" destOrd="0" presId="urn:microsoft.com/office/officeart/2005/8/layout/vList2"/>
    <dgm:cxn modelId="{11127960-8088-49C2-8076-9DADC3A874E3}" srcId="{CD01893F-3A67-482F-A624-9BDAC7AD56B2}" destId="{09D3FB72-CE48-4D80-8E17-AC3B8DE6048F}" srcOrd="0" destOrd="0" parTransId="{D87B16EC-92BB-4507-9CB4-085799A1E6E5}" sibTransId="{A9450650-A5CA-4CD6-BAE6-9EB8A0BB0180}"/>
    <dgm:cxn modelId="{1DE81669-1393-4B23-AF04-A0B57CFF71BB}" type="presOf" srcId="{1ABB0D3A-BA24-46B6-8067-9278ED2209ED}" destId="{CAC56E7F-EC10-456B-9894-8402A8D1F587}" srcOrd="0" destOrd="0" presId="urn:microsoft.com/office/officeart/2005/8/layout/vList2"/>
    <dgm:cxn modelId="{3A5549AC-D6C4-4435-956D-F20330D2D460}" type="presOf" srcId="{D291B24C-A6F6-4F49-AE19-AD66A0B14386}" destId="{DE411E8B-D52A-455B-9F5B-E245E3981570}" srcOrd="0" destOrd="0" presId="urn:microsoft.com/office/officeart/2005/8/layout/vList2"/>
    <dgm:cxn modelId="{4E19DEEC-D0C4-4E60-B3EE-97B3D16B08C5}" type="presOf" srcId="{CD01893F-3A67-482F-A624-9BDAC7AD56B2}" destId="{E69CE736-882E-4CE2-8CDC-0F8B68748C00}" srcOrd="0" destOrd="0" presId="urn:microsoft.com/office/officeart/2005/8/layout/vList2"/>
    <dgm:cxn modelId="{B13CEDF5-30BD-4861-AE41-AD1EB7992FAC}" type="presParOf" srcId="{E69CE736-882E-4CE2-8CDC-0F8B68748C00}" destId="{1AF03871-D626-4F67-8C47-E16D35F31938}" srcOrd="0" destOrd="0" presId="urn:microsoft.com/office/officeart/2005/8/layout/vList2"/>
    <dgm:cxn modelId="{FA8C39B1-05F0-4667-8BF8-78C34D46CC30}" type="presParOf" srcId="{E69CE736-882E-4CE2-8CDC-0F8B68748C00}" destId="{5F2AC91D-AB6D-47EB-AC4E-D95C3CE7058E}" srcOrd="1" destOrd="0" presId="urn:microsoft.com/office/officeart/2005/8/layout/vList2"/>
    <dgm:cxn modelId="{DE531932-B44E-408F-8451-448582BA0E18}" type="presParOf" srcId="{E69CE736-882E-4CE2-8CDC-0F8B68748C00}" destId="{DE411E8B-D52A-455B-9F5B-E245E3981570}" srcOrd="2" destOrd="0" presId="urn:microsoft.com/office/officeart/2005/8/layout/vList2"/>
    <dgm:cxn modelId="{FC27071D-1575-4FE4-B3FA-121E36ACE95C}" type="presParOf" srcId="{E69CE736-882E-4CE2-8CDC-0F8B68748C00}" destId="{6A1EC4EE-7D3B-4586-A8C7-65638352B0F9}" srcOrd="3" destOrd="0" presId="urn:microsoft.com/office/officeart/2005/8/layout/vList2"/>
    <dgm:cxn modelId="{8F8E83AE-BDD3-4158-B224-46511B44ED2D}" type="presParOf" srcId="{E69CE736-882E-4CE2-8CDC-0F8B68748C00}" destId="{CAC56E7F-EC10-456B-9894-8402A8D1F5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 custT="1"/>
      <dgm:spPr/>
      <dgm:t>
        <a:bodyPr/>
        <a:lstStyle/>
        <a:p>
          <a:r>
            <a:rPr lang="en-US" sz="2200" dirty="0"/>
            <a:t>ACCURACY</a:t>
          </a:r>
          <a:r>
            <a:rPr lang="en-US" sz="2700" dirty="0"/>
            <a:t> 66.759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 custT="1"/>
      <dgm:spPr/>
      <dgm:t>
        <a:bodyPr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2200" kern="1200" dirty="0"/>
            <a:t> </a:t>
          </a:r>
          <a:r>
            <a:rPr lang="en-US" sz="2200" kern="1200" dirty="0">
              <a:latin typeface="Calibri Light" panose="020F0302020204030204"/>
            </a:rPr>
            <a:t> </a:t>
          </a:r>
          <a:r>
            <a:rPr lang="en-US" sz="2200" kern="1200" dirty="0"/>
            <a:t>0.33241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D6EE980A-480C-43C6-A85A-A1188CA8A2EE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C69DF1E8-8A8E-45DF-B65C-519774731ECC}" type="presOf" srcId="{327AF940-6756-4AA0-9A02-A734BB0E6B0B}" destId="{CB5714BF-7CC1-4ECD-A38A-6678C482F620}" srcOrd="0" destOrd="0" presId="urn:microsoft.com/office/officeart/2005/8/layout/hierarchy1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5CFDEB7A-4BD0-4EC3-BBD3-07AF49D4C9B6}" type="presParOf" srcId="{129CD6E6-8DDA-4223-B011-014C9F983801}" destId="{C8ECEDC4-6596-4B8C-8EB4-C6C42C79E712}" srcOrd="0" destOrd="0" presId="urn:microsoft.com/office/officeart/2005/8/layout/hierarchy1"/>
    <dgm:cxn modelId="{D2FE6B9C-5EAD-4021-BD4A-312330932938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EEEA5422-4662-4796-A0B6-D64B2296D41B}" type="presParOf" srcId="{6937B293-4B74-4E00-A02E-4CEEFB2918DE}" destId="{9D5FC24A-3ECC-45A0-A284-1A964F5381B9}" srcOrd="0" destOrd="0" presId="urn:microsoft.com/office/officeart/2005/8/layout/hierarchy1"/>
    <dgm:cxn modelId="{E4A5BB18-7C7C-40EE-B7B5-E02B3657B424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D93A9-6486-41F9-AB17-CE736C2840E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BB0214-590F-47A0-8653-9A0F867352A9}">
      <dgm:prSet/>
      <dgm:spPr/>
      <dgm:t>
        <a:bodyPr/>
        <a:lstStyle/>
        <a:p>
          <a:r>
            <a:rPr lang="en-US"/>
            <a:t>KNN</a:t>
          </a:r>
        </a:p>
      </dgm:t>
    </dgm:pt>
    <dgm:pt modelId="{6B715228-5073-423F-9D34-9C0D8B30F080}" type="parTrans" cxnId="{E19BB15D-3A4F-4192-B1DF-ED12A49991AF}">
      <dgm:prSet/>
      <dgm:spPr/>
      <dgm:t>
        <a:bodyPr/>
        <a:lstStyle/>
        <a:p>
          <a:endParaRPr lang="en-US"/>
        </a:p>
      </dgm:t>
    </dgm:pt>
    <dgm:pt modelId="{0F53FE91-EF4A-4CF6-B903-19301AD85EDD}" type="sibTrans" cxnId="{E19BB15D-3A4F-4192-B1DF-ED12A49991AF}">
      <dgm:prSet/>
      <dgm:spPr/>
      <dgm:t>
        <a:bodyPr/>
        <a:lstStyle/>
        <a:p>
          <a:endParaRPr lang="en-US"/>
        </a:p>
      </dgm:t>
    </dgm:pt>
    <dgm:pt modelId="{4D26A28D-A587-4798-8527-F70A6B897CB5}">
      <dgm:prSet/>
      <dgm:spPr/>
      <dgm:t>
        <a:bodyPr/>
        <a:lstStyle/>
        <a:p>
          <a:r>
            <a:rPr lang="en-US"/>
            <a:t>Decision Tree</a:t>
          </a:r>
        </a:p>
      </dgm:t>
    </dgm:pt>
    <dgm:pt modelId="{117F1D01-2701-49B9-8608-BC1538F60A91}" type="parTrans" cxnId="{6645531A-136E-4CBA-8ABA-B8B26FBBF52D}">
      <dgm:prSet/>
      <dgm:spPr/>
      <dgm:t>
        <a:bodyPr/>
        <a:lstStyle/>
        <a:p>
          <a:endParaRPr lang="en-US"/>
        </a:p>
      </dgm:t>
    </dgm:pt>
    <dgm:pt modelId="{4AE10869-8853-4FA7-B9F1-31EC5E40DDE7}" type="sibTrans" cxnId="{6645531A-136E-4CBA-8ABA-B8B26FBBF52D}">
      <dgm:prSet/>
      <dgm:spPr/>
      <dgm:t>
        <a:bodyPr/>
        <a:lstStyle/>
        <a:p>
          <a:endParaRPr lang="en-US"/>
        </a:p>
      </dgm:t>
    </dgm:pt>
    <dgm:pt modelId="{00076FDD-3C53-4446-82F2-C707D07BDCB9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321485BF-A6E5-4399-BB78-A025C74A01C4}" type="parTrans" cxnId="{0608DE3C-7BBE-4733-AF23-1F0C0C346707}">
      <dgm:prSet/>
      <dgm:spPr/>
      <dgm:t>
        <a:bodyPr/>
        <a:lstStyle/>
        <a:p>
          <a:endParaRPr lang="en-US"/>
        </a:p>
      </dgm:t>
    </dgm:pt>
    <dgm:pt modelId="{F7B21DD0-5169-4D94-A2AA-A7657AA08267}" type="sibTrans" cxnId="{0608DE3C-7BBE-4733-AF23-1F0C0C346707}">
      <dgm:prSet/>
      <dgm:spPr/>
      <dgm:t>
        <a:bodyPr/>
        <a:lstStyle/>
        <a:p>
          <a:endParaRPr lang="en-US"/>
        </a:p>
      </dgm:t>
    </dgm:pt>
    <dgm:pt modelId="{45037C7F-697D-4E6D-87B0-7F06CA6909FB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E625FCB5-7275-4F9D-A9E6-E2A7DAA72789}" type="parTrans" cxnId="{0030F08B-06D0-460A-8636-D2FD626A250F}">
      <dgm:prSet/>
      <dgm:spPr/>
      <dgm:t>
        <a:bodyPr/>
        <a:lstStyle/>
        <a:p>
          <a:endParaRPr lang="en-US"/>
        </a:p>
      </dgm:t>
    </dgm:pt>
    <dgm:pt modelId="{9488817F-8B08-4D0F-9FFA-30E5B8C3E0B2}" type="sibTrans" cxnId="{0030F08B-06D0-460A-8636-D2FD626A250F}">
      <dgm:prSet/>
      <dgm:spPr/>
      <dgm:t>
        <a:bodyPr/>
        <a:lstStyle/>
        <a:p>
          <a:endParaRPr lang="en-US"/>
        </a:p>
      </dgm:t>
    </dgm:pt>
    <dgm:pt modelId="{9B470BA6-E9CA-47AE-8D91-2DE518DB8565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BA0D5DB5-0342-4E43-83A4-99F7FDC7CC2F}" type="parTrans" cxnId="{EB1F1DBA-34A6-4BAC-883F-951BE9BB3337}">
      <dgm:prSet/>
      <dgm:spPr/>
      <dgm:t>
        <a:bodyPr/>
        <a:lstStyle/>
        <a:p>
          <a:endParaRPr lang="en-US"/>
        </a:p>
      </dgm:t>
    </dgm:pt>
    <dgm:pt modelId="{729CBDD0-1242-4646-B7BC-3432D0FCF042}" type="sibTrans" cxnId="{EB1F1DBA-34A6-4BAC-883F-951BE9BB3337}">
      <dgm:prSet/>
      <dgm:spPr/>
      <dgm:t>
        <a:bodyPr/>
        <a:lstStyle/>
        <a:p>
          <a:endParaRPr lang="en-US"/>
        </a:p>
      </dgm:t>
    </dgm:pt>
    <dgm:pt modelId="{5613E608-ECEF-43C4-85BD-AA4479873C25}">
      <dgm:prSet/>
      <dgm:spPr/>
      <dgm:t>
        <a:bodyPr/>
        <a:lstStyle/>
        <a:p>
          <a:r>
            <a:rPr lang="en-US"/>
            <a:t>SVM </a:t>
          </a:r>
        </a:p>
      </dgm:t>
    </dgm:pt>
    <dgm:pt modelId="{F38B326D-1AAE-4617-A411-0E17BF55D4AB}" type="parTrans" cxnId="{D7E299B1-19C3-4462-835A-E471633E9315}">
      <dgm:prSet/>
      <dgm:spPr/>
      <dgm:t>
        <a:bodyPr/>
        <a:lstStyle/>
        <a:p>
          <a:endParaRPr lang="en-US"/>
        </a:p>
      </dgm:t>
    </dgm:pt>
    <dgm:pt modelId="{D8D07D22-814D-4741-B80A-FD403F8B2393}" type="sibTrans" cxnId="{D7E299B1-19C3-4462-835A-E471633E9315}">
      <dgm:prSet/>
      <dgm:spPr/>
      <dgm:t>
        <a:bodyPr/>
        <a:lstStyle/>
        <a:p>
          <a:endParaRPr lang="en-US"/>
        </a:p>
      </dgm:t>
    </dgm:pt>
    <dgm:pt modelId="{84682951-C128-4F6A-AF0D-B2483E53D9E7}" type="pres">
      <dgm:prSet presAssocID="{441D93A9-6486-41F9-AB17-CE736C2840EE}" presName="diagram" presStyleCnt="0">
        <dgm:presLayoutVars>
          <dgm:dir/>
          <dgm:resizeHandles val="exact"/>
        </dgm:presLayoutVars>
      </dgm:prSet>
      <dgm:spPr/>
    </dgm:pt>
    <dgm:pt modelId="{7684EC9C-EDCE-4C4B-8E12-6708B6876506}" type="pres">
      <dgm:prSet presAssocID="{EBBB0214-590F-47A0-8653-9A0F867352A9}" presName="node" presStyleLbl="node1" presStyleIdx="0" presStyleCnt="6">
        <dgm:presLayoutVars>
          <dgm:bulletEnabled val="1"/>
        </dgm:presLayoutVars>
      </dgm:prSet>
      <dgm:spPr/>
    </dgm:pt>
    <dgm:pt modelId="{5DE37BF4-6211-46A6-9E68-64C0F230CC4B}" type="pres">
      <dgm:prSet presAssocID="{0F53FE91-EF4A-4CF6-B903-19301AD85EDD}" presName="sibTrans" presStyleCnt="0"/>
      <dgm:spPr/>
    </dgm:pt>
    <dgm:pt modelId="{DFBDF91A-1FC9-4EA7-B4AD-FA87293021C6}" type="pres">
      <dgm:prSet presAssocID="{4D26A28D-A587-4798-8527-F70A6B897CB5}" presName="node" presStyleLbl="node1" presStyleIdx="1" presStyleCnt="6">
        <dgm:presLayoutVars>
          <dgm:bulletEnabled val="1"/>
        </dgm:presLayoutVars>
      </dgm:prSet>
      <dgm:spPr/>
    </dgm:pt>
    <dgm:pt modelId="{C5D58C96-7591-4D74-9257-7388AC459582}" type="pres">
      <dgm:prSet presAssocID="{4AE10869-8853-4FA7-B9F1-31EC5E40DDE7}" presName="sibTrans" presStyleCnt="0"/>
      <dgm:spPr/>
    </dgm:pt>
    <dgm:pt modelId="{55462229-C05D-4366-95C6-D295FA9065AD}" type="pres">
      <dgm:prSet presAssocID="{00076FDD-3C53-4446-82F2-C707D07BDCB9}" presName="node" presStyleLbl="node1" presStyleIdx="2" presStyleCnt="6">
        <dgm:presLayoutVars>
          <dgm:bulletEnabled val="1"/>
        </dgm:presLayoutVars>
      </dgm:prSet>
      <dgm:spPr/>
    </dgm:pt>
    <dgm:pt modelId="{BF7CBA6B-5884-4A28-A152-3D9959B65576}" type="pres">
      <dgm:prSet presAssocID="{F7B21DD0-5169-4D94-A2AA-A7657AA08267}" presName="sibTrans" presStyleCnt="0"/>
      <dgm:spPr/>
    </dgm:pt>
    <dgm:pt modelId="{55F24A2C-E9B7-4A9A-AFAB-B653B17A65B1}" type="pres">
      <dgm:prSet presAssocID="{45037C7F-697D-4E6D-87B0-7F06CA6909FB}" presName="node" presStyleLbl="node1" presStyleIdx="3" presStyleCnt="6">
        <dgm:presLayoutVars>
          <dgm:bulletEnabled val="1"/>
        </dgm:presLayoutVars>
      </dgm:prSet>
      <dgm:spPr/>
    </dgm:pt>
    <dgm:pt modelId="{C915FF35-7393-495A-B458-50C1045D2B74}" type="pres">
      <dgm:prSet presAssocID="{9488817F-8B08-4D0F-9FFA-30E5B8C3E0B2}" presName="sibTrans" presStyleCnt="0"/>
      <dgm:spPr/>
    </dgm:pt>
    <dgm:pt modelId="{DF18CF0D-367D-424B-AF2F-0338B8D2C89C}" type="pres">
      <dgm:prSet presAssocID="{9B470BA6-E9CA-47AE-8D91-2DE518DB8565}" presName="node" presStyleLbl="node1" presStyleIdx="4" presStyleCnt="6">
        <dgm:presLayoutVars>
          <dgm:bulletEnabled val="1"/>
        </dgm:presLayoutVars>
      </dgm:prSet>
      <dgm:spPr/>
    </dgm:pt>
    <dgm:pt modelId="{38E45C85-DBFA-4FB5-B5B7-4CBC5A9719F6}" type="pres">
      <dgm:prSet presAssocID="{729CBDD0-1242-4646-B7BC-3432D0FCF042}" presName="sibTrans" presStyleCnt="0"/>
      <dgm:spPr/>
    </dgm:pt>
    <dgm:pt modelId="{E9F5C5C9-5055-4543-8C75-84C4398FF33A}" type="pres">
      <dgm:prSet presAssocID="{5613E608-ECEF-43C4-85BD-AA4479873C25}" presName="node" presStyleLbl="node1" presStyleIdx="5" presStyleCnt="6">
        <dgm:presLayoutVars>
          <dgm:bulletEnabled val="1"/>
        </dgm:presLayoutVars>
      </dgm:prSet>
      <dgm:spPr/>
    </dgm:pt>
  </dgm:ptLst>
  <dgm:cxnLst>
    <dgm:cxn modelId="{87A94C04-3233-4FDA-8FB0-F75FBAB7EDFF}" type="presOf" srcId="{5613E608-ECEF-43C4-85BD-AA4479873C25}" destId="{E9F5C5C9-5055-4543-8C75-84C4398FF33A}" srcOrd="0" destOrd="0" presId="urn:microsoft.com/office/officeart/2005/8/layout/default"/>
    <dgm:cxn modelId="{A93BEC08-363F-46DA-9BED-90D36E4D1230}" type="presOf" srcId="{EBBB0214-590F-47A0-8653-9A0F867352A9}" destId="{7684EC9C-EDCE-4C4B-8E12-6708B6876506}" srcOrd="0" destOrd="0" presId="urn:microsoft.com/office/officeart/2005/8/layout/default"/>
    <dgm:cxn modelId="{6645531A-136E-4CBA-8ABA-B8B26FBBF52D}" srcId="{441D93A9-6486-41F9-AB17-CE736C2840EE}" destId="{4D26A28D-A587-4798-8527-F70A6B897CB5}" srcOrd="1" destOrd="0" parTransId="{117F1D01-2701-49B9-8608-BC1538F60A91}" sibTransId="{4AE10869-8853-4FA7-B9F1-31EC5E40DDE7}"/>
    <dgm:cxn modelId="{28F56F2F-3C90-4CE6-A30D-7B52C4BEA29A}" type="presOf" srcId="{9B470BA6-E9CA-47AE-8D91-2DE518DB8565}" destId="{DF18CF0D-367D-424B-AF2F-0338B8D2C89C}" srcOrd="0" destOrd="0" presId="urn:microsoft.com/office/officeart/2005/8/layout/default"/>
    <dgm:cxn modelId="{0608DE3C-7BBE-4733-AF23-1F0C0C346707}" srcId="{441D93A9-6486-41F9-AB17-CE736C2840EE}" destId="{00076FDD-3C53-4446-82F2-C707D07BDCB9}" srcOrd="2" destOrd="0" parTransId="{321485BF-A6E5-4399-BB78-A025C74A01C4}" sibTransId="{F7B21DD0-5169-4D94-A2AA-A7657AA08267}"/>
    <dgm:cxn modelId="{AA3EDA53-6932-435D-8CA4-2BF57A567B97}" type="presOf" srcId="{45037C7F-697D-4E6D-87B0-7F06CA6909FB}" destId="{55F24A2C-E9B7-4A9A-AFAB-B653B17A65B1}" srcOrd="0" destOrd="0" presId="urn:microsoft.com/office/officeart/2005/8/layout/default"/>
    <dgm:cxn modelId="{E19BB15D-3A4F-4192-B1DF-ED12A49991AF}" srcId="{441D93A9-6486-41F9-AB17-CE736C2840EE}" destId="{EBBB0214-590F-47A0-8653-9A0F867352A9}" srcOrd="0" destOrd="0" parTransId="{6B715228-5073-423F-9D34-9C0D8B30F080}" sibTransId="{0F53FE91-EF4A-4CF6-B903-19301AD85EDD}"/>
    <dgm:cxn modelId="{3D8BC064-9D92-46CC-A32D-CD71BAAFECE1}" type="presOf" srcId="{4D26A28D-A587-4798-8527-F70A6B897CB5}" destId="{DFBDF91A-1FC9-4EA7-B4AD-FA87293021C6}" srcOrd="0" destOrd="0" presId="urn:microsoft.com/office/officeart/2005/8/layout/default"/>
    <dgm:cxn modelId="{1F1C5F6B-5168-43FD-9139-A0E6204160EC}" type="presOf" srcId="{441D93A9-6486-41F9-AB17-CE736C2840EE}" destId="{84682951-C128-4F6A-AF0D-B2483E53D9E7}" srcOrd="0" destOrd="0" presId="urn:microsoft.com/office/officeart/2005/8/layout/default"/>
    <dgm:cxn modelId="{0030F08B-06D0-460A-8636-D2FD626A250F}" srcId="{441D93A9-6486-41F9-AB17-CE736C2840EE}" destId="{45037C7F-697D-4E6D-87B0-7F06CA6909FB}" srcOrd="3" destOrd="0" parTransId="{E625FCB5-7275-4F9D-A9E6-E2A7DAA72789}" sibTransId="{9488817F-8B08-4D0F-9FFA-30E5B8C3E0B2}"/>
    <dgm:cxn modelId="{D7E299B1-19C3-4462-835A-E471633E9315}" srcId="{441D93A9-6486-41F9-AB17-CE736C2840EE}" destId="{5613E608-ECEF-43C4-85BD-AA4479873C25}" srcOrd="5" destOrd="0" parTransId="{F38B326D-1AAE-4617-A411-0E17BF55D4AB}" sibTransId="{D8D07D22-814D-4741-B80A-FD403F8B2393}"/>
    <dgm:cxn modelId="{EB1F1DBA-34A6-4BAC-883F-951BE9BB3337}" srcId="{441D93A9-6486-41F9-AB17-CE736C2840EE}" destId="{9B470BA6-E9CA-47AE-8D91-2DE518DB8565}" srcOrd="4" destOrd="0" parTransId="{BA0D5DB5-0342-4E43-83A4-99F7FDC7CC2F}" sibTransId="{729CBDD0-1242-4646-B7BC-3432D0FCF042}"/>
    <dgm:cxn modelId="{176280BB-9356-4B3C-9D5F-86FE54EE46E2}" type="presOf" srcId="{00076FDD-3C53-4446-82F2-C707D07BDCB9}" destId="{55462229-C05D-4366-95C6-D295FA9065AD}" srcOrd="0" destOrd="0" presId="urn:microsoft.com/office/officeart/2005/8/layout/default"/>
    <dgm:cxn modelId="{2DD41875-0CCD-4F12-B976-54B8D88FA1DD}" type="presParOf" srcId="{84682951-C128-4F6A-AF0D-B2483E53D9E7}" destId="{7684EC9C-EDCE-4C4B-8E12-6708B6876506}" srcOrd="0" destOrd="0" presId="urn:microsoft.com/office/officeart/2005/8/layout/default"/>
    <dgm:cxn modelId="{C794032B-5C73-49EC-A607-EFCEFF82F2D8}" type="presParOf" srcId="{84682951-C128-4F6A-AF0D-B2483E53D9E7}" destId="{5DE37BF4-6211-46A6-9E68-64C0F230CC4B}" srcOrd="1" destOrd="0" presId="urn:microsoft.com/office/officeart/2005/8/layout/default"/>
    <dgm:cxn modelId="{D9B7581A-8E58-45D2-99CF-86CE7BE4A589}" type="presParOf" srcId="{84682951-C128-4F6A-AF0D-B2483E53D9E7}" destId="{DFBDF91A-1FC9-4EA7-B4AD-FA87293021C6}" srcOrd="2" destOrd="0" presId="urn:microsoft.com/office/officeart/2005/8/layout/default"/>
    <dgm:cxn modelId="{A4BE8C0B-A9C1-4406-953F-693F08FD691C}" type="presParOf" srcId="{84682951-C128-4F6A-AF0D-B2483E53D9E7}" destId="{C5D58C96-7591-4D74-9257-7388AC459582}" srcOrd="3" destOrd="0" presId="urn:microsoft.com/office/officeart/2005/8/layout/default"/>
    <dgm:cxn modelId="{EE55D9AE-4922-49B8-BEAE-683166DD8DCF}" type="presParOf" srcId="{84682951-C128-4F6A-AF0D-B2483E53D9E7}" destId="{55462229-C05D-4366-95C6-D295FA9065AD}" srcOrd="4" destOrd="0" presId="urn:microsoft.com/office/officeart/2005/8/layout/default"/>
    <dgm:cxn modelId="{5350D944-E72D-419C-BB1F-1407872AE0D1}" type="presParOf" srcId="{84682951-C128-4F6A-AF0D-B2483E53D9E7}" destId="{BF7CBA6B-5884-4A28-A152-3D9959B65576}" srcOrd="5" destOrd="0" presId="urn:microsoft.com/office/officeart/2005/8/layout/default"/>
    <dgm:cxn modelId="{B593D6A5-C94C-443D-9F8C-5E02E87A4DF4}" type="presParOf" srcId="{84682951-C128-4F6A-AF0D-B2483E53D9E7}" destId="{55F24A2C-E9B7-4A9A-AFAB-B653B17A65B1}" srcOrd="6" destOrd="0" presId="urn:microsoft.com/office/officeart/2005/8/layout/default"/>
    <dgm:cxn modelId="{103C278F-238A-4D98-BF94-D4E7C6A770A8}" type="presParOf" srcId="{84682951-C128-4F6A-AF0D-B2483E53D9E7}" destId="{C915FF35-7393-495A-B458-50C1045D2B74}" srcOrd="7" destOrd="0" presId="urn:microsoft.com/office/officeart/2005/8/layout/default"/>
    <dgm:cxn modelId="{1BB8E381-BB06-459E-BC20-2B90E07AF358}" type="presParOf" srcId="{84682951-C128-4F6A-AF0D-B2483E53D9E7}" destId="{DF18CF0D-367D-424B-AF2F-0338B8D2C89C}" srcOrd="8" destOrd="0" presId="urn:microsoft.com/office/officeart/2005/8/layout/default"/>
    <dgm:cxn modelId="{58827050-E607-4EFA-9D04-A485ACF00142}" type="presParOf" srcId="{84682951-C128-4F6A-AF0D-B2483E53D9E7}" destId="{38E45C85-DBFA-4FB5-B5B7-4CBC5A9719F6}" srcOrd="9" destOrd="0" presId="urn:microsoft.com/office/officeart/2005/8/layout/default"/>
    <dgm:cxn modelId="{FEAE4143-D3C2-4E85-81AC-29DF38328ED5}" type="presParOf" srcId="{84682951-C128-4F6A-AF0D-B2483E53D9E7}" destId="{E9F5C5C9-5055-4543-8C75-84C4398FF33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65.37396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0.3462604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0663CD39-A21D-4C70-9186-886404879D47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4FCB61AD-5A11-4FF0-B3EF-C0CE843A50EC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567203C-A766-4362-B619-071F256834E3}" type="presParOf" srcId="{129CD6E6-8DDA-4223-B011-014C9F983801}" destId="{C8ECEDC4-6596-4B8C-8EB4-C6C42C79E712}" srcOrd="0" destOrd="0" presId="urn:microsoft.com/office/officeart/2005/8/layout/hierarchy1"/>
    <dgm:cxn modelId="{CF7C4B51-99F4-4419-8715-96694F84D06B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45E7EE7A-95DE-4037-853D-56CE9C414103}" type="presParOf" srcId="{6937B293-4B74-4E00-A02E-4CEEFB2918DE}" destId="{9D5FC24A-3ECC-45A0-A284-1A964F5381B9}" srcOrd="0" destOrd="0" presId="urn:microsoft.com/office/officeart/2005/8/layout/hierarchy1"/>
    <dgm:cxn modelId="{97C61D71-91AB-42DE-8729-7B97FE7A45D1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1DDD4F-DBCF-4808-95CD-9DCC8FC6284D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BE866D6-E8C6-4B1F-A3AF-DEBB8EC90D1A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Naive Bayes is a classification technique based on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Bayes Theorem</a:t>
          </a:r>
          <a:r>
            <a:rPr lang="en-US">
              <a:solidFill>
                <a:schemeClr val="bg1"/>
              </a:solidFill>
            </a:rPr>
            <a:t> with an assumption of independence among predictors. 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1F8E629-775B-44E7-ABE5-AAFDFB57DB67}" type="parTrans" cxnId="{FC4CE2AC-B99B-43A9-AF40-E191CE3FE649}">
      <dgm:prSet/>
      <dgm:spPr/>
      <dgm:t>
        <a:bodyPr/>
        <a:lstStyle/>
        <a:p>
          <a:endParaRPr lang="en-US"/>
        </a:p>
      </dgm:t>
    </dgm:pt>
    <dgm:pt modelId="{8F9980CE-2AF6-4C94-9AE4-078694B219DD}" type="sibTrans" cxnId="{FC4CE2AC-B99B-43A9-AF40-E191CE3FE649}">
      <dgm:prSet/>
      <dgm:spPr/>
      <dgm:t>
        <a:bodyPr/>
        <a:lstStyle/>
        <a:p>
          <a:endParaRPr lang="en-US"/>
        </a:p>
      </dgm:t>
    </dgm:pt>
    <dgm:pt modelId="{E621E1CD-FC11-46E6-BA0D-C09B1C4EAE47}">
      <dgm:prSet/>
      <dgm:spPr/>
      <dgm:t>
        <a:bodyPr/>
        <a:lstStyle/>
        <a:p>
          <a:r>
            <a:rPr lang="en-US"/>
            <a:t>The Naive Bayes model is easy to build and particularly useful for very large data sets. </a:t>
          </a:r>
        </a:p>
      </dgm:t>
    </dgm:pt>
    <dgm:pt modelId="{CF8B4DB9-0105-4405-9134-C78EC3135924}" type="parTrans" cxnId="{D4B3409A-B141-494C-B27F-AFDDC86A5F8E}">
      <dgm:prSet/>
      <dgm:spPr/>
      <dgm:t>
        <a:bodyPr/>
        <a:lstStyle/>
        <a:p>
          <a:endParaRPr lang="en-US"/>
        </a:p>
      </dgm:t>
    </dgm:pt>
    <dgm:pt modelId="{D2FB0A51-FFBA-4EF9-A8CD-9B36C0FF5CB5}" type="sibTrans" cxnId="{D4B3409A-B141-494C-B27F-AFDDC86A5F8E}">
      <dgm:prSet/>
      <dgm:spPr/>
      <dgm:t>
        <a:bodyPr/>
        <a:lstStyle/>
        <a:p>
          <a:endParaRPr lang="en-US"/>
        </a:p>
      </dgm:t>
    </dgm:pt>
    <dgm:pt modelId="{502AD3FB-67F2-482B-A917-ED29195F339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cs typeface="Calibri"/>
            </a:rPr>
            <a:t>It perform well in case of categorical input variables compared to numerical variable(s). </a:t>
          </a:r>
          <a:endParaRPr lang="en-US">
            <a:latin typeface="Calibri Light" panose="020F0302020204030204"/>
            <a:cs typeface="Calibri Light" panose="020F0302020204030204"/>
          </a:endParaRPr>
        </a:p>
      </dgm:t>
    </dgm:pt>
    <dgm:pt modelId="{221676D2-8A83-4ED6-BCFA-337C862C6EF4}" type="parTrans" cxnId="{5F39EA36-4D04-4C95-AD6F-9C08DF9A3219}">
      <dgm:prSet/>
      <dgm:spPr/>
      <dgm:t>
        <a:bodyPr/>
        <a:lstStyle/>
        <a:p>
          <a:endParaRPr lang="en-US"/>
        </a:p>
      </dgm:t>
    </dgm:pt>
    <dgm:pt modelId="{408D1021-CECC-411A-8882-7A0CF036CC41}" type="sibTrans" cxnId="{5F39EA36-4D04-4C95-AD6F-9C08DF9A3219}">
      <dgm:prSet/>
      <dgm:spPr/>
      <dgm:t>
        <a:bodyPr/>
        <a:lstStyle/>
        <a:p>
          <a:endParaRPr lang="en-US"/>
        </a:p>
      </dgm:t>
    </dgm:pt>
    <dgm:pt modelId="{1171D309-2453-4E17-BBB0-5EBB78C669EF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It is easy to use and fast to predict class of test data set. </a:t>
          </a:r>
          <a:endParaRPr lang="en-US"/>
        </a:p>
      </dgm:t>
    </dgm:pt>
    <dgm:pt modelId="{DA46E9ED-5FCA-42B8-8DE5-7CCA8D9A3A26}" type="parTrans" cxnId="{62A960C0-305F-C04B-9E9D-08BD9714F1A1}">
      <dgm:prSet/>
      <dgm:spPr/>
    </dgm:pt>
    <dgm:pt modelId="{88100D61-6F5E-4366-A235-F79A0126405B}" type="sibTrans" cxnId="{62A960C0-305F-C04B-9E9D-08BD9714F1A1}">
      <dgm:prSet/>
      <dgm:spPr/>
    </dgm:pt>
    <dgm:pt modelId="{B2621472-0741-4D72-A7C8-36ECA2BE75AE}" type="pres">
      <dgm:prSet presAssocID="{161DDD4F-DBCF-4808-95CD-9DCC8FC6284D}" presName="linear" presStyleCnt="0">
        <dgm:presLayoutVars>
          <dgm:animLvl val="lvl"/>
          <dgm:resizeHandles val="exact"/>
        </dgm:presLayoutVars>
      </dgm:prSet>
      <dgm:spPr/>
    </dgm:pt>
    <dgm:pt modelId="{4B52C0DA-60DF-44B0-AD5D-2D2AE4B1AC89}" type="pres">
      <dgm:prSet presAssocID="{EBE866D6-E8C6-4B1F-A3AF-DEBB8EC90D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B37F24-6D3A-4D3C-9F00-56D7067EEF05}" type="pres">
      <dgm:prSet presAssocID="{8F9980CE-2AF6-4C94-9AE4-078694B219DD}" presName="spacer" presStyleCnt="0"/>
      <dgm:spPr/>
    </dgm:pt>
    <dgm:pt modelId="{2F81BE5B-F168-4309-AF0D-30C1DA012B02}" type="pres">
      <dgm:prSet presAssocID="{E621E1CD-FC11-46E6-BA0D-C09B1C4EAE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36AEDF-5E27-4BA8-90B5-5C0F5305917B}" type="pres">
      <dgm:prSet presAssocID="{D2FB0A51-FFBA-4EF9-A8CD-9B36C0FF5CB5}" presName="spacer" presStyleCnt="0"/>
      <dgm:spPr/>
    </dgm:pt>
    <dgm:pt modelId="{76AB843B-4ACB-439C-B252-C5837651AEBC}" type="pres">
      <dgm:prSet presAssocID="{502AD3FB-67F2-482B-A917-ED29195F339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EDC5D-CC0A-441B-B5E0-193691E51B92}" type="pres">
      <dgm:prSet presAssocID="{408D1021-CECC-411A-8882-7A0CF036CC41}" presName="spacer" presStyleCnt="0"/>
      <dgm:spPr/>
    </dgm:pt>
    <dgm:pt modelId="{59E74AB7-34D2-44FE-8C2A-743DCC50B1C3}" type="pres">
      <dgm:prSet presAssocID="{1171D309-2453-4E17-BBB0-5EBB78C669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39EA36-4D04-4C95-AD6F-9C08DF9A3219}" srcId="{161DDD4F-DBCF-4808-95CD-9DCC8FC6284D}" destId="{502AD3FB-67F2-482B-A917-ED29195F339E}" srcOrd="2" destOrd="0" parTransId="{221676D2-8A83-4ED6-BCFA-337C862C6EF4}" sibTransId="{408D1021-CECC-411A-8882-7A0CF036CC41}"/>
    <dgm:cxn modelId="{565C8792-8541-044B-9D9D-178962157863}" type="presOf" srcId="{1171D309-2453-4E17-BBB0-5EBB78C669EF}" destId="{59E74AB7-34D2-44FE-8C2A-743DCC50B1C3}" srcOrd="0" destOrd="0" presId="urn:microsoft.com/office/officeart/2005/8/layout/vList2"/>
    <dgm:cxn modelId="{D4B3409A-B141-494C-B27F-AFDDC86A5F8E}" srcId="{161DDD4F-DBCF-4808-95CD-9DCC8FC6284D}" destId="{E621E1CD-FC11-46E6-BA0D-C09B1C4EAE47}" srcOrd="1" destOrd="0" parTransId="{CF8B4DB9-0105-4405-9134-C78EC3135924}" sibTransId="{D2FB0A51-FFBA-4EF9-A8CD-9B36C0FF5CB5}"/>
    <dgm:cxn modelId="{3B71E6A8-DC6C-4E6C-86FB-F2FBA65A9674}" type="presOf" srcId="{EBE866D6-E8C6-4B1F-A3AF-DEBB8EC90D1A}" destId="{4B52C0DA-60DF-44B0-AD5D-2D2AE4B1AC89}" srcOrd="0" destOrd="0" presId="urn:microsoft.com/office/officeart/2005/8/layout/vList2"/>
    <dgm:cxn modelId="{FC4CE2AC-B99B-43A9-AF40-E191CE3FE649}" srcId="{161DDD4F-DBCF-4808-95CD-9DCC8FC6284D}" destId="{EBE866D6-E8C6-4B1F-A3AF-DEBB8EC90D1A}" srcOrd="0" destOrd="0" parTransId="{71F8E629-775B-44E7-ABE5-AAFDFB57DB67}" sibTransId="{8F9980CE-2AF6-4C94-9AE4-078694B219DD}"/>
    <dgm:cxn modelId="{8871EBB7-8130-45CE-9536-0C528CD1EEB4}" type="presOf" srcId="{E621E1CD-FC11-46E6-BA0D-C09B1C4EAE47}" destId="{2F81BE5B-F168-4309-AF0D-30C1DA012B02}" srcOrd="0" destOrd="0" presId="urn:microsoft.com/office/officeart/2005/8/layout/vList2"/>
    <dgm:cxn modelId="{13E198BE-CEDC-4C0B-B0FB-2AA048C2B091}" type="presOf" srcId="{161DDD4F-DBCF-4808-95CD-9DCC8FC6284D}" destId="{B2621472-0741-4D72-A7C8-36ECA2BE75AE}" srcOrd="0" destOrd="0" presId="urn:microsoft.com/office/officeart/2005/8/layout/vList2"/>
    <dgm:cxn modelId="{62A960C0-305F-C04B-9E9D-08BD9714F1A1}" srcId="{161DDD4F-DBCF-4808-95CD-9DCC8FC6284D}" destId="{1171D309-2453-4E17-BBB0-5EBB78C669EF}" srcOrd="3" destOrd="0" parTransId="{DA46E9ED-5FCA-42B8-8DE5-7CCA8D9A3A26}" sibTransId="{88100D61-6F5E-4366-A235-F79A0126405B}"/>
    <dgm:cxn modelId="{DD9C46E6-741B-4863-82A4-CC0D9E33D17E}" type="presOf" srcId="{502AD3FB-67F2-482B-A917-ED29195F339E}" destId="{76AB843B-4ACB-439C-B252-C5837651AEBC}" srcOrd="0" destOrd="0" presId="urn:microsoft.com/office/officeart/2005/8/layout/vList2"/>
    <dgm:cxn modelId="{6C860004-5B9D-4084-8BC3-3CBBA5236170}" type="presParOf" srcId="{B2621472-0741-4D72-A7C8-36ECA2BE75AE}" destId="{4B52C0DA-60DF-44B0-AD5D-2D2AE4B1AC89}" srcOrd="0" destOrd="0" presId="urn:microsoft.com/office/officeart/2005/8/layout/vList2"/>
    <dgm:cxn modelId="{CC096FA2-4541-44CD-AD7A-050BB3B546C9}" type="presParOf" srcId="{B2621472-0741-4D72-A7C8-36ECA2BE75AE}" destId="{7DB37F24-6D3A-4D3C-9F00-56D7067EEF05}" srcOrd="1" destOrd="0" presId="urn:microsoft.com/office/officeart/2005/8/layout/vList2"/>
    <dgm:cxn modelId="{5957BD87-2AAD-4467-BB7D-07A86CE9C3E3}" type="presParOf" srcId="{B2621472-0741-4D72-A7C8-36ECA2BE75AE}" destId="{2F81BE5B-F168-4309-AF0D-30C1DA012B02}" srcOrd="2" destOrd="0" presId="urn:microsoft.com/office/officeart/2005/8/layout/vList2"/>
    <dgm:cxn modelId="{7A02AC8B-0686-4F58-B59F-4DE450D233B0}" type="presParOf" srcId="{B2621472-0741-4D72-A7C8-36ECA2BE75AE}" destId="{4F36AEDF-5E27-4BA8-90B5-5C0F5305917B}" srcOrd="3" destOrd="0" presId="urn:microsoft.com/office/officeart/2005/8/layout/vList2"/>
    <dgm:cxn modelId="{B2837571-B2BA-415D-94FB-A4C6C5E57D9E}" type="presParOf" srcId="{B2621472-0741-4D72-A7C8-36ECA2BE75AE}" destId="{76AB843B-4ACB-439C-B252-C5837651AEBC}" srcOrd="4" destOrd="0" presId="urn:microsoft.com/office/officeart/2005/8/layout/vList2"/>
    <dgm:cxn modelId="{48375511-8258-4D4C-9E87-001C8B1EC64D}" type="presParOf" srcId="{B2621472-0741-4D72-A7C8-36ECA2BE75AE}" destId="{A46EDC5D-CC0A-441B-B5E0-193691E51B92}" srcOrd="5" destOrd="0" presId="urn:microsoft.com/office/officeart/2005/8/layout/vList2"/>
    <dgm:cxn modelId="{04AD85D1-A6F6-EE44-A447-69586CB88059}" type="presParOf" srcId="{B2621472-0741-4D72-A7C8-36ECA2BE75AE}" destId="{59E74AB7-34D2-44FE-8C2A-743DCC50B1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71.19114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0.2880886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A2E83A56-C8E1-430F-BEBC-3BFE6551DC89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ACAAEDF8-BE8F-465A-9FE0-CD35FFC2D4A4}" type="presOf" srcId="{03266A4D-F0AF-42D1-B851-566758318999}" destId="{89E533F2-C06D-4A97-B0C9-BC8C580E13AB}" srcOrd="0" destOrd="0" presId="urn:microsoft.com/office/officeart/2005/8/layout/hierarchy1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B7A9404-06A5-4F98-A0F4-84803DB26BB3}" type="presParOf" srcId="{129CD6E6-8DDA-4223-B011-014C9F983801}" destId="{C8ECEDC4-6596-4B8C-8EB4-C6C42C79E712}" srcOrd="0" destOrd="0" presId="urn:microsoft.com/office/officeart/2005/8/layout/hierarchy1"/>
    <dgm:cxn modelId="{10DA0844-B805-4F9F-ACB1-D707A4FB8EB1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0514682B-14FA-460D-B2AB-400A568EA1CB}" type="presParOf" srcId="{6937B293-4B74-4E00-A02E-4CEEFB2918DE}" destId="{9D5FC24A-3ECC-45A0-A284-1A964F5381B9}" srcOrd="0" destOrd="0" presId="urn:microsoft.com/office/officeart/2005/8/layout/hierarchy1"/>
    <dgm:cxn modelId="{20F492D9-0A7E-489B-8B61-AB83AA9E159A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 dirty="0"/>
            <a:t>ACCURACY  67.5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 custT="1"/>
      <dgm:spPr/>
      <dgm:t>
        <a:bodyPr/>
        <a:lstStyle/>
        <a:p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1500" kern="1200" dirty="0"/>
            <a:t> -</a:t>
          </a: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0.4555556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A2E83A56-C8E1-430F-BEBC-3BFE6551DC89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ACAAEDF8-BE8F-465A-9FE0-CD35FFC2D4A4}" type="presOf" srcId="{03266A4D-F0AF-42D1-B851-566758318999}" destId="{89E533F2-C06D-4A97-B0C9-BC8C580E13AB}" srcOrd="0" destOrd="0" presId="urn:microsoft.com/office/officeart/2005/8/layout/hierarchy1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B7A9404-06A5-4F98-A0F4-84803DB26BB3}" type="presParOf" srcId="{129CD6E6-8DDA-4223-B011-014C9F983801}" destId="{C8ECEDC4-6596-4B8C-8EB4-C6C42C79E712}" srcOrd="0" destOrd="0" presId="urn:microsoft.com/office/officeart/2005/8/layout/hierarchy1"/>
    <dgm:cxn modelId="{10DA0844-B805-4F9F-ACB1-D707A4FB8EB1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0514682B-14FA-460D-B2AB-400A568EA1CB}" type="presParOf" srcId="{6937B293-4B74-4E00-A02E-4CEEFB2918DE}" destId="{9D5FC24A-3ECC-45A0-A284-1A964F5381B9}" srcOrd="0" destOrd="0" presId="urn:microsoft.com/office/officeart/2005/8/layout/hierarchy1"/>
    <dgm:cxn modelId="{20F492D9-0A7E-489B-8B61-AB83AA9E159A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1DDD4F-DBCF-4808-95CD-9DCC8FC6284D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EBE866D6-E8C6-4B1F-A3AF-DEBB8EC90D1A}">
      <dgm:prSet/>
      <dgm:spPr/>
      <dgm:t>
        <a:bodyPr/>
        <a:lstStyle/>
        <a:p>
          <a:r>
            <a:rPr lang="en-US"/>
            <a:t>Random forest algorithm is a supervised classification and regression algorithm. </a:t>
          </a:r>
        </a:p>
      </dgm:t>
    </dgm:pt>
    <dgm:pt modelId="{71F8E629-775B-44E7-ABE5-AAFDFB57DB67}" type="parTrans" cxnId="{FC4CE2AC-B99B-43A9-AF40-E191CE3FE649}">
      <dgm:prSet/>
      <dgm:spPr/>
      <dgm:t>
        <a:bodyPr/>
        <a:lstStyle/>
        <a:p>
          <a:endParaRPr lang="en-US"/>
        </a:p>
      </dgm:t>
    </dgm:pt>
    <dgm:pt modelId="{8F9980CE-2AF6-4C94-9AE4-078694B219DD}" type="sibTrans" cxnId="{FC4CE2AC-B99B-43A9-AF40-E191CE3FE649}">
      <dgm:prSet/>
      <dgm:spPr/>
      <dgm:t>
        <a:bodyPr/>
        <a:lstStyle/>
        <a:p>
          <a:endParaRPr lang="en-US"/>
        </a:p>
      </dgm:t>
    </dgm:pt>
    <dgm:pt modelId="{E621E1CD-FC11-46E6-BA0D-C09B1C4EAE47}">
      <dgm:prSet/>
      <dgm:spPr/>
      <dgm:t>
        <a:bodyPr/>
        <a:lstStyle/>
        <a:p>
          <a:r>
            <a:rPr lang="en-US"/>
            <a:t>This algorithm randomly creates a forest with several trees. Generally, the more trees in the forest the more robust the forest looks like. </a:t>
          </a:r>
        </a:p>
      </dgm:t>
    </dgm:pt>
    <dgm:pt modelId="{CF8B4DB9-0105-4405-9134-C78EC3135924}" type="parTrans" cxnId="{D4B3409A-B141-494C-B27F-AFDDC86A5F8E}">
      <dgm:prSet/>
      <dgm:spPr/>
      <dgm:t>
        <a:bodyPr/>
        <a:lstStyle/>
        <a:p>
          <a:endParaRPr lang="en-US"/>
        </a:p>
      </dgm:t>
    </dgm:pt>
    <dgm:pt modelId="{D2FB0A51-FFBA-4EF9-A8CD-9B36C0FF5CB5}" type="sibTrans" cxnId="{D4B3409A-B141-494C-B27F-AFDDC86A5F8E}">
      <dgm:prSet/>
      <dgm:spPr/>
      <dgm:t>
        <a:bodyPr/>
        <a:lstStyle/>
        <a:p>
          <a:endParaRPr lang="en-US"/>
        </a:p>
      </dgm:t>
    </dgm:pt>
    <dgm:pt modelId="{502AD3FB-67F2-482B-A917-ED29195F339E}">
      <dgm:prSet/>
      <dgm:spPr/>
      <dgm:t>
        <a:bodyPr/>
        <a:lstStyle/>
        <a:p>
          <a:r>
            <a:rPr lang="en-US"/>
            <a:t>Similarly, in the random forest classifier, the higher the number of trees in the forest, greater is the accuracy of the results. </a:t>
          </a:r>
        </a:p>
      </dgm:t>
    </dgm:pt>
    <dgm:pt modelId="{221676D2-8A83-4ED6-BCFA-337C862C6EF4}" type="parTrans" cxnId="{5F39EA36-4D04-4C95-AD6F-9C08DF9A3219}">
      <dgm:prSet/>
      <dgm:spPr/>
      <dgm:t>
        <a:bodyPr/>
        <a:lstStyle/>
        <a:p>
          <a:endParaRPr lang="en-US"/>
        </a:p>
      </dgm:t>
    </dgm:pt>
    <dgm:pt modelId="{408D1021-CECC-411A-8882-7A0CF036CC41}" type="sibTrans" cxnId="{5F39EA36-4D04-4C95-AD6F-9C08DF9A3219}">
      <dgm:prSet/>
      <dgm:spPr/>
      <dgm:t>
        <a:bodyPr/>
        <a:lstStyle/>
        <a:p>
          <a:endParaRPr lang="en-US"/>
        </a:p>
      </dgm:t>
    </dgm:pt>
    <dgm:pt modelId="{B2621472-0741-4D72-A7C8-36ECA2BE75AE}" type="pres">
      <dgm:prSet presAssocID="{161DDD4F-DBCF-4808-95CD-9DCC8FC6284D}" presName="linear" presStyleCnt="0">
        <dgm:presLayoutVars>
          <dgm:animLvl val="lvl"/>
          <dgm:resizeHandles val="exact"/>
        </dgm:presLayoutVars>
      </dgm:prSet>
      <dgm:spPr/>
    </dgm:pt>
    <dgm:pt modelId="{4B52C0DA-60DF-44B0-AD5D-2D2AE4B1AC89}" type="pres">
      <dgm:prSet presAssocID="{EBE866D6-E8C6-4B1F-A3AF-DEBB8EC90D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B37F24-6D3A-4D3C-9F00-56D7067EEF05}" type="pres">
      <dgm:prSet presAssocID="{8F9980CE-2AF6-4C94-9AE4-078694B219DD}" presName="spacer" presStyleCnt="0"/>
      <dgm:spPr/>
    </dgm:pt>
    <dgm:pt modelId="{2F81BE5B-F168-4309-AF0D-30C1DA012B02}" type="pres">
      <dgm:prSet presAssocID="{E621E1CD-FC11-46E6-BA0D-C09B1C4EAE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36AEDF-5E27-4BA8-90B5-5C0F5305917B}" type="pres">
      <dgm:prSet presAssocID="{D2FB0A51-FFBA-4EF9-A8CD-9B36C0FF5CB5}" presName="spacer" presStyleCnt="0"/>
      <dgm:spPr/>
    </dgm:pt>
    <dgm:pt modelId="{76AB843B-4ACB-439C-B252-C5837651AEBC}" type="pres">
      <dgm:prSet presAssocID="{502AD3FB-67F2-482B-A917-ED29195F33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F39EA36-4D04-4C95-AD6F-9C08DF9A3219}" srcId="{161DDD4F-DBCF-4808-95CD-9DCC8FC6284D}" destId="{502AD3FB-67F2-482B-A917-ED29195F339E}" srcOrd="2" destOrd="0" parTransId="{221676D2-8A83-4ED6-BCFA-337C862C6EF4}" sibTransId="{408D1021-CECC-411A-8882-7A0CF036CC41}"/>
    <dgm:cxn modelId="{D4B3409A-B141-494C-B27F-AFDDC86A5F8E}" srcId="{161DDD4F-DBCF-4808-95CD-9DCC8FC6284D}" destId="{E621E1CD-FC11-46E6-BA0D-C09B1C4EAE47}" srcOrd="1" destOrd="0" parTransId="{CF8B4DB9-0105-4405-9134-C78EC3135924}" sibTransId="{D2FB0A51-FFBA-4EF9-A8CD-9B36C0FF5CB5}"/>
    <dgm:cxn modelId="{3B71E6A8-DC6C-4E6C-86FB-F2FBA65A9674}" type="presOf" srcId="{EBE866D6-E8C6-4B1F-A3AF-DEBB8EC90D1A}" destId="{4B52C0DA-60DF-44B0-AD5D-2D2AE4B1AC89}" srcOrd="0" destOrd="0" presId="urn:microsoft.com/office/officeart/2005/8/layout/vList2"/>
    <dgm:cxn modelId="{FC4CE2AC-B99B-43A9-AF40-E191CE3FE649}" srcId="{161DDD4F-DBCF-4808-95CD-9DCC8FC6284D}" destId="{EBE866D6-E8C6-4B1F-A3AF-DEBB8EC90D1A}" srcOrd="0" destOrd="0" parTransId="{71F8E629-775B-44E7-ABE5-AAFDFB57DB67}" sibTransId="{8F9980CE-2AF6-4C94-9AE4-078694B219DD}"/>
    <dgm:cxn modelId="{8871EBB7-8130-45CE-9536-0C528CD1EEB4}" type="presOf" srcId="{E621E1CD-FC11-46E6-BA0D-C09B1C4EAE47}" destId="{2F81BE5B-F168-4309-AF0D-30C1DA012B02}" srcOrd="0" destOrd="0" presId="urn:microsoft.com/office/officeart/2005/8/layout/vList2"/>
    <dgm:cxn modelId="{13E198BE-CEDC-4C0B-B0FB-2AA048C2B091}" type="presOf" srcId="{161DDD4F-DBCF-4808-95CD-9DCC8FC6284D}" destId="{B2621472-0741-4D72-A7C8-36ECA2BE75AE}" srcOrd="0" destOrd="0" presId="urn:microsoft.com/office/officeart/2005/8/layout/vList2"/>
    <dgm:cxn modelId="{DD9C46E6-741B-4863-82A4-CC0D9E33D17E}" type="presOf" srcId="{502AD3FB-67F2-482B-A917-ED29195F339E}" destId="{76AB843B-4ACB-439C-B252-C5837651AEBC}" srcOrd="0" destOrd="0" presId="urn:microsoft.com/office/officeart/2005/8/layout/vList2"/>
    <dgm:cxn modelId="{6C860004-5B9D-4084-8BC3-3CBBA5236170}" type="presParOf" srcId="{B2621472-0741-4D72-A7C8-36ECA2BE75AE}" destId="{4B52C0DA-60DF-44B0-AD5D-2D2AE4B1AC89}" srcOrd="0" destOrd="0" presId="urn:microsoft.com/office/officeart/2005/8/layout/vList2"/>
    <dgm:cxn modelId="{CC096FA2-4541-44CD-AD7A-050BB3B546C9}" type="presParOf" srcId="{B2621472-0741-4D72-A7C8-36ECA2BE75AE}" destId="{7DB37F24-6D3A-4D3C-9F00-56D7067EEF05}" srcOrd="1" destOrd="0" presId="urn:microsoft.com/office/officeart/2005/8/layout/vList2"/>
    <dgm:cxn modelId="{5957BD87-2AAD-4467-BB7D-07A86CE9C3E3}" type="presParOf" srcId="{B2621472-0741-4D72-A7C8-36ECA2BE75AE}" destId="{2F81BE5B-F168-4309-AF0D-30C1DA012B02}" srcOrd="2" destOrd="0" presId="urn:microsoft.com/office/officeart/2005/8/layout/vList2"/>
    <dgm:cxn modelId="{7A02AC8B-0686-4F58-B59F-4DE450D233B0}" type="presParOf" srcId="{B2621472-0741-4D72-A7C8-36ECA2BE75AE}" destId="{4F36AEDF-5E27-4BA8-90B5-5C0F5305917B}" srcOrd="3" destOrd="0" presId="urn:microsoft.com/office/officeart/2005/8/layout/vList2"/>
    <dgm:cxn modelId="{B2837571-B2BA-415D-94FB-A4C6C5E57D9E}" type="presParOf" srcId="{B2621472-0741-4D72-A7C8-36ECA2BE75AE}" destId="{76AB843B-4ACB-439C-B252-C5837651AE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/>
      <dgm:spPr/>
      <dgm:t>
        <a:bodyPr/>
        <a:lstStyle/>
        <a:p>
          <a:r>
            <a:rPr lang="en-US"/>
            <a:t>ACCURACY  67.213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/>
      <dgm:spPr/>
      <dgm:t>
        <a:bodyPr/>
        <a:lstStyle/>
        <a:p>
          <a:r>
            <a:rPr lang="en-US">
              <a:latin typeface="Calibri Light" panose="020F0302020204030204"/>
            </a:rPr>
            <a:t>ERROR-RATE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 0.3240997</a:t>
          </a:r>
          <a:endParaRPr lang="en-US"/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A2E83A56-C8E1-430F-BEBC-3BFE6551DC89}" type="presOf" srcId="{327AF940-6756-4AA0-9A02-A734BB0E6B0B}" destId="{CB5714BF-7CC1-4ECD-A38A-6678C482F620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ACAAEDF8-BE8F-465A-9FE0-CD35FFC2D4A4}" type="presOf" srcId="{03266A4D-F0AF-42D1-B851-566758318999}" destId="{89E533F2-C06D-4A97-B0C9-BC8C580E13AB}" srcOrd="0" destOrd="0" presId="urn:microsoft.com/office/officeart/2005/8/layout/hierarchy1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BB7A9404-06A5-4F98-A0F4-84803DB26BB3}" type="presParOf" srcId="{129CD6E6-8DDA-4223-B011-014C9F983801}" destId="{C8ECEDC4-6596-4B8C-8EB4-C6C42C79E712}" srcOrd="0" destOrd="0" presId="urn:microsoft.com/office/officeart/2005/8/layout/hierarchy1"/>
    <dgm:cxn modelId="{10DA0844-B805-4F9F-ACB1-D707A4FB8EB1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0514682B-14FA-460D-B2AB-400A568EA1CB}" type="presParOf" srcId="{6937B293-4B74-4E00-A02E-4CEEFB2918DE}" destId="{9D5FC24A-3ECC-45A0-A284-1A964F5381B9}" srcOrd="0" destOrd="0" presId="urn:microsoft.com/office/officeart/2005/8/layout/hierarchy1"/>
    <dgm:cxn modelId="{20F492D9-0A7E-489B-8B61-AB83AA9E159A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3D72C3-8386-4C71-A797-3F01A4F92B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AF940-6756-4AA0-9A02-A734BB0E6B0B}">
      <dgm:prSet custT="1"/>
      <dgm:spPr/>
      <dgm:t>
        <a:bodyPr/>
        <a:lstStyle/>
        <a:p>
          <a:r>
            <a:rPr lang="en-US" sz="2200" dirty="0"/>
            <a:t>ACCURACY</a:t>
          </a:r>
          <a:r>
            <a:rPr lang="en-US" sz="2700" dirty="0"/>
            <a:t> </a:t>
          </a:r>
          <a:r>
            <a:rPr lang="en-US" sz="2200" dirty="0"/>
            <a:t>70.63712</a:t>
          </a:r>
        </a:p>
      </dgm:t>
    </dgm:pt>
    <dgm:pt modelId="{8C8CFCDF-8EB6-42BB-94F4-E3DC8EA6314B}" type="parTrans" cxnId="{DD8E6AC1-9A34-4BE9-9998-0DF4CDC3D086}">
      <dgm:prSet/>
      <dgm:spPr/>
      <dgm:t>
        <a:bodyPr/>
        <a:lstStyle/>
        <a:p>
          <a:endParaRPr lang="en-US"/>
        </a:p>
      </dgm:t>
    </dgm:pt>
    <dgm:pt modelId="{12282AA1-018B-42FE-9620-26756590AA6B}" type="sibTrans" cxnId="{DD8E6AC1-9A34-4BE9-9998-0DF4CDC3D086}">
      <dgm:prSet/>
      <dgm:spPr/>
      <dgm:t>
        <a:bodyPr/>
        <a:lstStyle/>
        <a:p>
          <a:endParaRPr lang="en-US"/>
        </a:p>
      </dgm:t>
    </dgm:pt>
    <dgm:pt modelId="{03266A4D-F0AF-42D1-B851-566758318999}">
      <dgm:prSet custT="1"/>
      <dgm:spPr/>
      <dgm:t>
        <a:bodyPr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1900" kern="1200" dirty="0"/>
            <a:t> </a:t>
          </a:r>
          <a:r>
            <a:rPr lang="en-US" sz="1900" kern="1200" dirty="0">
              <a:latin typeface="Calibri Light" panose="020F0302020204030204"/>
            </a:rPr>
            <a:t> </a:t>
          </a:r>
          <a:r>
            <a:rPr lang="en-US" sz="2200" kern="1200" dirty="0"/>
            <a:t>0.29362</a:t>
          </a:r>
        </a:p>
      </dgm:t>
    </dgm:pt>
    <dgm:pt modelId="{D5F03972-C602-4139-97CB-6D35BBCF589B}" type="parTrans" cxnId="{0227A7F3-9703-4A61-9444-449013C9FAD5}">
      <dgm:prSet/>
      <dgm:spPr/>
      <dgm:t>
        <a:bodyPr/>
        <a:lstStyle/>
        <a:p>
          <a:endParaRPr lang="en-US"/>
        </a:p>
      </dgm:t>
    </dgm:pt>
    <dgm:pt modelId="{D03F6D6B-F9F1-459E-8140-550328C777B6}" type="sibTrans" cxnId="{0227A7F3-9703-4A61-9444-449013C9FAD5}">
      <dgm:prSet/>
      <dgm:spPr/>
      <dgm:t>
        <a:bodyPr/>
        <a:lstStyle/>
        <a:p>
          <a:endParaRPr lang="en-US"/>
        </a:p>
      </dgm:t>
    </dgm:pt>
    <dgm:pt modelId="{8C8A9421-5730-4527-BE57-40C169EA8F0F}" type="pres">
      <dgm:prSet presAssocID="{DD3D72C3-8386-4C71-A797-3F01A4F92B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A4D0F6-87EF-4CB2-8DCF-BE4DBAD7913B}" type="pres">
      <dgm:prSet presAssocID="{327AF940-6756-4AA0-9A02-A734BB0E6B0B}" presName="hierRoot1" presStyleCnt="0"/>
      <dgm:spPr/>
    </dgm:pt>
    <dgm:pt modelId="{129CD6E6-8DDA-4223-B011-014C9F983801}" type="pres">
      <dgm:prSet presAssocID="{327AF940-6756-4AA0-9A02-A734BB0E6B0B}" presName="composite" presStyleCnt="0"/>
      <dgm:spPr/>
    </dgm:pt>
    <dgm:pt modelId="{C8ECEDC4-6596-4B8C-8EB4-C6C42C79E712}" type="pres">
      <dgm:prSet presAssocID="{327AF940-6756-4AA0-9A02-A734BB0E6B0B}" presName="background" presStyleLbl="node0" presStyleIdx="0" presStyleCnt="2"/>
      <dgm:spPr/>
    </dgm:pt>
    <dgm:pt modelId="{CB5714BF-7CC1-4ECD-A38A-6678C482F620}" type="pres">
      <dgm:prSet presAssocID="{327AF940-6756-4AA0-9A02-A734BB0E6B0B}" presName="text" presStyleLbl="fgAcc0" presStyleIdx="0" presStyleCnt="2">
        <dgm:presLayoutVars>
          <dgm:chPref val="3"/>
        </dgm:presLayoutVars>
      </dgm:prSet>
      <dgm:spPr/>
    </dgm:pt>
    <dgm:pt modelId="{BB9FE671-19F1-474D-8D2D-23044D3B543F}" type="pres">
      <dgm:prSet presAssocID="{327AF940-6756-4AA0-9A02-A734BB0E6B0B}" presName="hierChild2" presStyleCnt="0"/>
      <dgm:spPr/>
    </dgm:pt>
    <dgm:pt modelId="{FD10EC3E-F7BC-494F-95A6-864986F9DCE0}" type="pres">
      <dgm:prSet presAssocID="{03266A4D-F0AF-42D1-B851-566758318999}" presName="hierRoot1" presStyleCnt="0"/>
      <dgm:spPr/>
    </dgm:pt>
    <dgm:pt modelId="{6937B293-4B74-4E00-A02E-4CEEFB2918DE}" type="pres">
      <dgm:prSet presAssocID="{03266A4D-F0AF-42D1-B851-566758318999}" presName="composite" presStyleCnt="0"/>
      <dgm:spPr/>
    </dgm:pt>
    <dgm:pt modelId="{9D5FC24A-3ECC-45A0-A284-1A964F5381B9}" type="pres">
      <dgm:prSet presAssocID="{03266A4D-F0AF-42D1-B851-566758318999}" presName="background" presStyleLbl="node0" presStyleIdx="1" presStyleCnt="2"/>
      <dgm:spPr/>
    </dgm:pt>
    <dgm:pt modelId="{89E533F2-C06D-4A97-B0C9-BC8C580E13AB}" type="pres">
      <dgm:prSet presAssocID="{03266A4D-F0AF-42D1-B851-566758318999}" presName="text" presStyleLbl="fgAcc0" presStyleIdx="1" presStyleCnt="2">
        <dgm:presLayoutVars>
          <dgm:chPref val="3"/>
        </dgm:presLayoutVars>
      </dgm:prSet>
      <dgm:spPr/>
    </dgm:pt>
    <dgm:pt modelId="{72EBF6E9-CD81-4722-9E3D-F0F132FB9A68}" type="pres">
      <dgm:prSet presAssocID="{03266A4D-F0AF-42D1-B851-566758318999}" presName="hierChild2" presStyleCnt="0"/>
      <dgm:spPr/>
    </dgm:pt>
  </dgm:ptLst>
  <dgm:cxnLst>
    <dgm:cxn modelId="{D6EE980A-480C-43C6-A85A-A1188CA8A2EE}" type="presOf" srcId="{03266A4D-F0AF-42D1-B851-566758318999}" destId="{89E533F2-C06D-4A97-B0C9-BC8C580E13AB}" srcOrd="0" destOrd="0" presId="urn:microsoft.com/office/officeart/2005/8/layout/hierarchy1"/>
    <dgm:cxn modelId="{7F81BA3F-8388-4FC8-81E9-C56756614542}" type="presOf" srcId="{DD3D72C3-8386-4C71-A797-3F01A4F92B92}" destId="{8C8A9421-5730-4527-BE57-40C169EA8F0F}" srcOrd="0" destOrd="0" presId="urn:microsoft.com/office/officeart/2005/8/layout/hierarchy1"/>
    <dgm:cxn modelId="{DD8E6AC1-9A34-4BE9-9998-0DF4CDC3D086}" srcId="{DD3D72C3-8386-4C71-A797-3F01A4F92B92}" destId="{327AF940-6756-4AA0-9A02-A734BB0E6B0B}" srcOrd="0" destOrd="0" parTransId="{8C8CFCDF-8EB6-42BB-94F4-E3DC8EA6314B}" sibTransId="{12282AA1-018B-42FE-9620-26756590AA6B}"/>
    <dgm:cxn modelId="{C69DF1E8-8A8E-45DF-B65C-519774731ECC}" type="presOf" srcId="{327AF940-6756-4AA0-9A02-A734BB0E6B0B}" destId="{CB5714BF-7CC1-4ECD-A38A-6678C482F620}" srcOrd="0" destOrd="0" presId="urn:microsoft.com/office/officeart/2005/8/layout/hierarchy1"/>
    <dgm:cxn modelId="{0227A7F3-9703-4A61-9444-449013C9FAD5}" srcId="{DD3D72C3-8386-4C71-A797-3F01A4F92B92}" destId="{03266A4D-F0AF-42D1-B851-566758318999}" srcOrd="1" destOrd="0" parTransId="{D5F03972-C602-4139-97CB-6D35BBCF589B}" sibTransId="{D03F6D6B-F9F1-459E-8140-550328C777B6}"/>
    <dgm:cxn modelId="{F6AE8818-B9C1-4B3D-831B-2B1BEB1FD6F4}" type="presParOf" srcId="{8C8A9421-5730-4527-BE57-40C169EA8F0F}" destId="{30A4D0F6-87EF-4CB2-8DCF-BE4DBAD7913B}" srcOrd="0" destOrd="0" presId="urn:microsoft.com/office/officeart/2005/8/layout/hierarchy1"/>
    <dgm:cxn modelId="{342CB03B-3E3F-40D3-8F53-078D1908CA61}" type="presParOf" srcId="{30A4D0F6-87EF-4CB2-8DCF-BE4DBAD7913B}" destId="{129CD6E6-8DDA-4223-B011-014C9F983801}" srcOrd="0" destOrd="0" presId="urn:microsoft.com/office/officeart/2005/8/layout/hierarchy1"/>
    <dgm:cxn modelId="{5CFDEB7A-4BD0-4EC3-BBD3-07AF49D4C9B6}" type="presParOf" srcId="{129CD6E6-8DDA-4223-B011-014C9F983801}" destId="{C8ECEDC4-6596-4B8C-8EB4-C6C42C79E712}" srcOrd="0" destOrd="0" presId="urn:microsoft.com/office/officeart/2005/8/layout/hierarchy1"/>
    <dgm:cxn modelId="{D2FE6B9C-5EAD-4021-BD4A-312330932938}" type="presParOf" srcId="{129CD6E6-8DDA-4223-B011-014C9F983801}" destId="{CB5714BF-7CC1-4ECD-A38A-6678C482F620}" srcOrd="1" destOrd="0" presId="urn:microsoft.com/office/officeart/2005/8/layout/hierarchy1"/>
    <dgm:cxn modelId="{A374E111-AC54-4EE4-89F5-3D5694ED6FE8}" type="presParOf" srcId="{30A4D0F6-87EF-4CB2-8DCF-BE4DBAD7913B}" destId="{BB9FE671-19F1-474D-8D2D-23044D3B543F}" srcOrd="1" destOrd="0" presId="urn:microsoft.com/office/officeart/2005/8/layout/hierarchy1"/>
    <dgm:cxn modelId="{8D413A36-AFB2-491C-902E-4DC68B863A3E}" type="presParOf" srcId="{8C8A9421-5730-4527-BE57-40C169EA8F0F}" destId="{FD10EC3E-F7BC-494F-95A6-864986F9DCE0}" srcOrd="1" destOrd="0" presId="urn:microsoft.com/office/officeart/2005/8/layout/hierarchy1"/>
    <dgm:cxn modelId="{82CCDB3F-C1D3-4DD6-992E-617779A7641F}" type="presParOf" srcId="{FD10EC3E-F7BC-494F-95A6-864986F9DCE0}" destId="{6937B293-4B74-4E00-A02E-4CEEFB2918DE}" srcOrd="0" destOrd="0" presId="urn:microsoft.com/office/officeart/2005/8/layout/hierarchy1"/>
    <dgm:cxn modelId="{EEEA5422-4662-4796-A0B6-D64B2296D41B}" type="presParOf" srcId="{6937B293-4B74-4E00-A02E-4CEEFB2918DE}" destId="{9D5FC24A-3ECC-45A0-A284-1A964F5381B9}" srcOrd="0" destOrd="0" presId="urn:microsoft.com/office/officeart/2005/8/layout/hierarchy1"/>
    <dgm:cxn modelId="{E4A5BB18-7C7C-40EE-B7B5-E02B3657B424}" type="presParOf" srcId="{6937B293-4B74-4E00-A02E-4CEEFB2918DE}" destId="{89E533F2-C06D-4A97-B0C9-BC8C580E13AB}" srcOrd="1" destOrd="0" presId="urn:microsoft.com/office/officeart/2005/8/layout/hierarchy1"/>
    <dgm:cxn modelId="{1A33EB1F-12FC-4103-B9D6-497877E696BE}" type="presParOf" srcId="{FD10EC3E-F7BC-494F-95A6-864986F9DCE0}" destId="{72EBF6E9-CD81-4722-9E3D-F0F132FB9A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3871-D626-4F67-8C47-E16D35F31938}">
      <dsp:nvSpPr>
        <dsp:cNvPr id="0" name=""/>
        <dsp:cNvSpPr/>
      </dsp:nvSpPr>
      <dsp:spPr>
        <a:xfrm>
          <a:off x="0" y="530579"/>
          <a:ext cx="6386008" cy="7956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Dataset (survey.csv) consists of 27 columns with 1260 records.</a:t>
          </a:r>
        </a:p>
      </dsp:txBody>
      <dsp:txXfrm>
        <a:off x="38838" y="569417"/>
        <a:ext cx="6308332" cy="717924"/>
      </dsp:txXfrm>
    </dsp:sp>
    <dsp:sp modelId="{DE411E8B-D52A-455B-9F5B-E245E3981570}">
      <dsp:nvSpPr>
        <dsp:cNvPr id="0" name=""/>
        <dsp:cNvSpPr/>
      </dsp:nvSpPr>
      <dsp:spPr>
        <a:xfrm>
          <a:off x="0" y="1383779"/>
          <a:ext cx="6386008" cy="795600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Dataset has plenty of columns like self employed, leave </a:t>
          </a:r>
          <a:r>
            <a:rPr lang="en-US" sz="2000" kern="1200" err="1"/>
            <a:t>etc</a:t>
          </a:r>
          <a:r>
            <a:rPr lang="en-US" sz="2000" kern="1200"/>
            <a:t> which will help determine if the user will seek help or not</a:t>
          </a:r>
        </a:p>
      </dsp:txBody>
      <dsp:txXfrm>
        <a:off x="38838" y="1422617"/>
        <a:ext cx="6308332" cy="717924"/>
      </dsp:txXfrm>
    </dsp:sp>
    <dsp:sp modelId="{CAC56E7F-EC10-456B-9894-8402A8D1F587}">
      <dsp:nvSpPr>
        <dsp:cNvPr id="0" name=""/>
        <dsp:cNvSpPr/>
      </dsp:nvSpPr>
      <dsp:spPr>
        <a:xfrm>
          <a:off x="0" y="2236979"/>
          <a:ext cx="6386008" cy="795600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task is to classify if the user will seek any mental health treatment or not.</a:t>
          </a:r>
          <a:r>
            <a:rPr lang="en-US" sz="2000" kern="1200">
              <a:latin typeface="Calibri Light" panose="020F0302020204030204"/>
            </a:rPr>
            <a:t> </a:t>
          </a:r>
          <a:endParaRPr lang="en-US" sz="2000" kern="1200"/>
        </a:p>
      </dsp:txBody>
      <dsp:txXfrm>
        <a:off x="38838" y="2275817"/>
        <a:ext cx="6308332" cy="7179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ACCURACY</a:t>
          </a:r>
          <a:r>
            <a:rPr lang="en-US" sz="2700" kern="1200" dirty="0"/>
            <a:t> 66.759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2200" kern="1200" dirty="0"/>
            <a:t> </a:t>
          </a:r>
          <a:r>
            <a:rPr lang="en-US" sz="2200" kern="1200" dirty="0">
              <a:latin typeface="Calibri Light" panose="020F0302020204030204"/>
            </a:rPr>
            <a:t> </a:t>
          </a:r>
          <a:r>
            <a:rPr lang="en-US" sz="2200" kern="1200" dirty="0"/>
            <a:t>0.33241</a:t>
          </a:r>
        </a:p>
      </dsp:txBody>
      <dsp:txXfrm>
        <a:off x="2494199" y="2060810"/>
        <a:ext cx="1775916" cy="1102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EC9C-EDCE-4C4B-8E12-6708B6876506}">
      <dsp:nvSpPr>
        <dsp:cNvPr id="0" name=""/>
        <dsp:cNvSpPr/>
      </dsp:nvSpPr>
      <dsp:spPr>
        <a:xfrm>
          <a:off x="185698" y="1520"/>
          <a:ext cx="2855118" cy="17130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KNN</a:t>
          </a:r>
        </a:p>
      </dsp:txBody>
      <dsp:txXfrm>
        <a:off x="185698" y="1520"/>
        <a:ext cx="2855118" cy="1713071"/>
      </dsp:txXfrm>
    </dsp:sp>
    <dsp:sp modelId="{DFBDF91A-1FC9-4EA7-B4AD-FA87293021C6}">
      <dsp:nvSpPr>
        <dsp:cNvPr id="0" name=""/>
        <dsp:cNvSpPr/>
      </dsp:nvSpPr>
      <dsp:spPr>
        <a:xfrm>
          <a:off x="3326329" y="1520"/>
          <a:ext cx="2855118" cy="171307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Decision Tree</a:t>
          </a:r>
        </a:p>
      </dsp:txBody>
      <dsp:txXfrm>
        <a:off x="3326329" y="1520"/>
        <a:ext cx="2855118" cy="1713071"/>
      </dsp:txXfrm>
    </dsp:sp>
    <dsp:sp modelId="{55462229-C05D-4366-95C6-D295FA9065AD}">
      <dsp:nvSpPr>
        <dsp:cNvPr id="0" name=""/>
        <dsp:cNvSpPr/>
      </dsp:nvSpPr>
      <dsp:spPr>
        <a:xfrm>
          <a:off x="6466960" y="1520"/>
          <a:ext cx="2855118" cy="171307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Random Forest</a:t>
          </a:r>
        </a:p>
      </dsp:txBody>
      <dsp:txXfrm>
        <a:off x="6466960" y="1520"/>
        <a:ext cx="2855118" cy="1713071"/>
      </dsp:txXfrm>
    </dsp:sp>
    <dsp:sp modelId="{55F24A2C-E9B7-4A9A-AFAB-B653B17A65B1}">
      <dsp:nvSpPr>
        <dsp:cNvPr id="0" name=""/>
        <dsp:cNvSpPr/>
      </dsp:nvSpPr>
      <dsp:spPr>
        <a:xfrm>
          <a:off x="185698" y="2000103"/>
          <a:ext cx="2855118" cy="171307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Naïve Bayes</a:t>
          </a:r>
        </a:p>
      </dsp:txBody>
      <dsp:txXfrm>
        <a:off x="185698" y="2000103"/>
        <a:ext cx="2855118" cy="1713071"/>
      </dsp:txXfrm>
    </dsp:sp>
    <dsp:sp modelId="{DF18CF0D-367D-424B-AF2F-0338B8D2C89C}">
      <dsp:nvSpPr>
        <dsp:cNvPr id="0" name=""/>
        <dsp:cNvSpPr/>
      </dsp:nvSpPr>
      <dsp:spPr>
        <a:xfrm>
          <a:off x="3326329" y="2000103"/>
          <a:ext cx="2855118" cy="171307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Logistic Regression</a:t>
          </a:r>
        </a:p>
      </dsp:txBody>
      <dsp:txXfrm>
        <a:off x="3326329" y="2000103"/>
        <a:ext cx="2855118" cy="1713071"/>
      </dsp:txXfrm>
    </dsp:sp>
    <dsp:sp modelId="{E9F5C5C9-5055-4543-8C75-84C4398FF33A}">
      <dsp:nvSpPr>
        <dsp:cNvPr id="0" name=""/>
        <dsp:cNvSpPr/>
      </dsp:nvSpPr>
      <dsp:spPr>
        <a:xfrm>
          <a:off x="6466960" y="2000103"/>
          <a:ext cx="2855118" cy="17130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SVM </a:t>
          </a:r>
        </a:p>
      </dsp:txBody>
      <dsp:txXfrm>
        <a:off x="6466960" y="2000103"/>
        <a:ext cx="2855118" cy="1713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ACCURACY  65.37396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ERROR-RATE</a:t>
          </a:r>
          <a:r>
            <a:rPr lang="en-US" sz="1500" kern="1200"/>
            <a:t> </a:t>
          </a:r>
          <a:r>
            <a:rPr lang="en-US" sz="1500" kern="1200">
              <a:latin typeface="Calibri Light" panose="020F0302020204030204"/>
            </a:rPr>
            <a:t> </a:t>
          </a:r>
          <a:r>
            <a:rPr lang="en-US" sz="1500" kern="1200"/>
            <a:t>0.3462604</a:t>
          </a:r>
        </a:p>
      </dsp:txBody>
      <dsp:txXfrm>
        <a:off x="2494199" y="2060810"/>
        <a:ext cx="1775916" cy="1102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2C0DA-60DF-44B0-AD5D-2D2AE4B1AC89}">
      <dsp:nvSpPr>
        <dsp:cNvPr id="0" name=""/>
        <dsp:cNvSpPr/>
      </dsp:nvSpPr>
      <dsp:spPr>
        <a:xfrm>
          <a:off x="0" y="74877"/>
          <a:ext cx="10371827" cy="100071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Naive Bayes is a classification technique based on </a:t>
          </a:r>
          <a:r>
            <a:rPr lang="en-US" sz="2300" kern="1200">
              <a:solidFill>
                <a:schemeClr val="bg1"/>
              </a:solidFill>
              <a:latin typeface="Calibri Light" panose="020F0302020204030204"/>
            </a:rPr>
            <a:t>Bayes Theorem</a:t>
          </a:r>
          <a:r>
            <a:rPr lang="en-US" sz="2300" kern="1200">
              <a:solidFill>
                <a:schemeClr val="bg1"/>
              </a:solidFill>
            </a:rPr>
            <a:t> with an assumption of independence among predictors. </a:t>
          </a:r>
          <a:r>
            <a:rPr lang="en-US" sz="2300" kern="1200">
              <a:latin typeface="Calibri Light" panose="020F0302020204030204"/>
            </a:rPr>
            <a:t> </a:t>
          </a:r>
          <a:endParaRPr lang="en-US" sz="2300" kern="1200"/>
        </a:p>
      </dsp:txBody>
      <dsp:txXfrm>
        <a:off x="48851" y="123728"/>
        <a:ext cx="10274125" cy="903013"/>
      </dsp:txXfrm>
    </dsp:sp>
    <dsp:sp modelId="{2F81BE5B-F168-4309-AF0D-30C1DA012B02}">
      <dsp:nvSpPr>
        <dsp:cNvPr id="0" name=""/>
        <dsp:cNvSpPr/>
      </dsp:nvSpPr>
      <dsp:spPr>
        <a:xfrm>
          <a:off x="0" y="1141833"/>
          <a:ext cx="10371827" cy="1000715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Naive Bayes model is easy to build and particularly useful for very large data sets. </a:t>
          </a:r>
        </a:p>
      </dsp:txBody>
      <dsp:txXfrm>
        <a:off x="48851" y="1190684"/>
        <a:ext cx="10274125" cy="903013"/>
      </dsp:txXfrm>
    </dsp:sp>
    <dsp:sp modelId="{76AB843B-4ACB-439C-B252-C5837651AEBC}">
      <dsp:nvSpPr>
        <dsp:cNvPr id="0" name=""/>
        <dsp:cNvSpPr/>
      </dsp:nvSpPr>
      <dsp:spPr>
        <a:xfrm>
          <a:off x="0" y="2208789"/>
          <a:ext cx="10371827" cy="1000715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cs typeface="Calibri"/>
            </a:rPr>
            <a:t>It perform well in case of categorical input variables compared to numerical variable(s). </a:t>
          </a:r>
          <a:endParaRPr lang="en-US" sz="2300" kern="1200">
            <a:latin typeface="Calibri Light" panose="020F0302020204030204"/>
            <a:cs typeface="Calibri Light" panose="020F0302020204030204"/>
          </a:endParaRPr>
        </a:p>
      </dsp:txBody>
      <dsp:txXfrm>
        <a:off x="48851" y="2257640"/>
        <a:ext cx="10274125" cy="903013"/>
      </dsp:txXfrm>
    </dsp:sp>
    <dsp:sp modelId="{59E74AB7-34D2-44FE-8C2A-743DCC50B1C3}">
      <dsp:nvSpPr>
        <dsp:cNvPr id="0" name=""/>
        <dsp:cNvSpPr/>
      </dsp:nvSpPr>
      <dsp:spPr>
        <a:xfrm>
          <a:off x="0" y="3275744"/>
          <a:ext cx="10371827" cy="100071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cs typeface="Calibri"/>
            </a:rPr>
            <a:t>It is easy to use and fast to predict class of test data set. </a:t>
          </a:r>
          <a:endParaRPr lang="en-US" sz="2300" kern="1200"/>
        </a:p>
      </dsp:txBody>
      <dsp:txXfrm>
        <a:off x="48851" y="3324595"/>
        <a:ext cx="10274125" cy="903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ACCURACY  71.19114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ERROR-RATE</a:t>
          </a:r>
          <a:r>
            <a:rPr lang="en-US" sz="1500" kern="1200"/>
            <a:t> </a:t>
          </a:r>
          <a:r>
            <a:rPr lang="en-US" sz="1500" kern="1200">
              <a:latin typeface="Calibri Light" panose="020F0302020204030204"/>
            </a:rPr>
            <a:t> </a:t>
          </a:r>
          <a:r>
            <a:rPr lang="en-US" sz="1500" kern="1200"/>
            <a:t>0.2880886</a:t>
          </a:r>
        </a:p>
      </dsp:txBody>
      <dsp:txXfrm>
        <a:off x="2494199" y="2060810"/>
        <a:ext cx="1775916" cy="1102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ACCURACY  67.5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1500" kern="1200" dirty="0"/>
            <a:t> -</a:t>
          </a: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0.4555556</a:t>
          </a:r>
        </a:p>
      </dsp:txBody>
      <dsp:txXfrm>
        <a:off x="2494199" y="2060810"/>
        <a:ext cx="1775916" cy="11026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2C0DA-60DF-44B0-AD5D-2D2AE4B1AC89}">
      <dsp:nvSpPr>
        <dsp:cNvPr id="0" name=""/>
        <dsp:cNvSpPr/>
      </dsp:nvSpPr>
      <dsp:spPr>
        <a:xfrm>
          <a:off x="0" y="486819"/>
          <a:ext cx="10371827" cy="107406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Random forest algorithm is a supervised classification and regression algorithm. </a:t>
          </a:r>
        </a:p>
      </dsp:txBody>
      <dsp:txXfrm>
        <a:off x="52431" y="539250"/>
        <a:ext cx="10266965" cy="969198"/>
      </dsp:txXfrm>
    </dsp:sp>
    <dsp:sp modelId="{2F81BE5B-F168-4309-AF0D-30C1DA012B02}">
      <dsp:nvSpPr>
        <dsp:cNvPr id="0" name=""/>
        <dsp:cNvSpPr/>
      </dsp:nvSpPr>
      <dsp:spPr>
        <a:xfrm>
          <a:off x="0" y="1638639"/>
          <a:ext cx="10371827" cy="1074060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algorithm randomly creates a forest with several trees. Generally, the more trees in the forest the more robust the forest looks like. </a:t>
          </a:r>
        </a:p>
      </dsp:txBody>
      <dsp:txXfrm>
        <a:off x="52431" y="1691070"/>
        <a:ext cx="10266965" cy="969198"/>
      </dsp:txXfrm>
    </dsp:sp>
    <dsp:sp modelId="{76AB843B-4ACB-439C-B252-C5837651AEBC}">
      <dsp:nvSpPr>
        <dsp:cNvPr id="0" name=""/>
        <dsp:cNvSpPr/>
      </dsp:nvSpPr>
      <dsp:spPr>
        <a:xfrm>
          <a:off x="0" y="2790459"/>
          <a:ext cx="10371827" cy="1074060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Similarly, in the random forest classifier, the higher the number of trees in the forest, greater is the accuracy of the results. </a:t>
          </a:r>
        </a:p>
      </dsp:txBody>
      <dsp:txXfrm>
        <a:off x="52431" y="2842890"/>
        <a:ext cx="10266965" cy="96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ACCURACY  67.213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ERROR-RATE</a:t>
          </a:r>
          <a:r>
            <a:rPr lang="en-US" sz="1600" kern="1200"/>
            <a:t> </a:t>
          </a:r>
          <a:r>
            <a:rPr lang="en-US" sz="1600" kern="1200">
              <a:latin typeface="Calibri Light" panose="020F0302020204030204"/>
            </a:rPr>
            <a:t> 0.3240997</a:t>
          </a:r>
          <a:endParaRPr lang="en-US" sz="1600" kern="1200"/>
        </a:p>
      </dsp:txBody>
      <dsp:txXfrm>
        <a:off x="2494199" y="2060810"/>
        <a:ext cx="1775916" cy="1102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EDC4-6596-4B8C-8EB4-C6C42C79E712}">
      <dsp:nvSpPr>
        <dsp:cNvPr id="0" name=""/>
        <dsp:cNvSpPr/>
      </dsp:nvSpPr>
      <dsp:spPr>
        <a:xfrm>
          <a:off x="525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14BF-7CC1-4ECD-A38A-6678C482F620}">
      <dsp:nvSpPr>
        <dsp:cNvPr id="0" name=""/>
        <dsp:cNvSpPr/>
      </dsp:nvSpPr>
      <dsp:spPr>
        <a:xfrm>
          <a:off x="205472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ACCURACY</a:t>
          </a:r>
          <a:r>
            <a:rPr lang="en-US" sz="2700" kern="1200" dirty="0"/>
            <a:t> </a:t>
          </a:r>
          <a:r>
            <a:rPr lang="en-US" sz="2200" kern="1200" dirty="0"/>
            <a:t>70.63712</a:t>
          </a:r>
        </a:p>
      </dsp:txBody>
      <dsp:txXfrm>
        <a:off x="239777" y="2060810"/>
        <a:ext cx="1775916" cy="1102664"/>
      </dsp:txXfrm>
    </dsp:sp>
    <dsp:sp modelId="{9D5FC24A-3ECC-45A0-A284-1A964F5381B9}">
      <dsp:nvSpPr>
        <dsp:cNvPr id="0" name=""/>
        <dsp:cNvSpPr/>
      </dsp:nvSpPr>
      <dsp:spPr>
        <a:xfrm>
          <a:off x="2254946" y="1831805"/>
          <a:ext cx="1844526" cy="1171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33F2-C06D-4A97-B0C9-BC8C580E13AB}">
      <dsp:nvSpPr>
        <dsp:cNvPr id="0" name=""/>
        <dsp:cNvSpPr/>
      </dsp:nvSpPr>
      <dsp:spPr>
        <a:xfrm>
          <a:off x="2459894" y="2026505"/>
          <a:ext cx="1844526" cy="1171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ERROR-RATE</a:t>
          </a:r>
          <a:r>
            <a:rPr lang="en-US" sz="1900" kern="1200" dirty="0"/>
            <a:t> </a:t>
          </a:r>
          <a:r>
            <a:rPr lang="en-US" sz="1900" kern="1200" dirty="0">
              <a:latin typeface="Calibri Light" panose="020F0302020204030204"/>
            </a:rPr>
            <a:t> </a:t>
          </a:r>
          <a:r>
            <a:rPr lang="en-US" sz="2200" kern="1200" dirty="0"/>
            <a:t>0.29362</a:t>
          </a:r>
        </a:p>
      </dsp:txBody>
      <dsp:txXfrm>
        <a:off x="2494199" y="2060810"/>
        <a:ext cx="1775916" cy="1102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3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3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8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3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osmi/mental-health-in-tech-survey?datasetId=311&amp;searchQuery=decis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EF6E-DB4D-27E4-986B-DB3B94FDA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1378" y="4511122"/>
            <a:ext cx="3345448" cy="64083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/>
              <a:t>CS 513 B</a:t>
            </a:r>
            <a:br>
              <a:rPr lang="en-US" sz="5400"/>
            </a:b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ADC98-2C88-901B-DC10-910548417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1378" y="4411363"/>
            <a:ext cx="5794189" cy="1147863"/>
          </a:xfrm>
        </p:spPr>
        <p:txBody>
          <a:bodyPr anchor="t">
            <a:noAutofit/>
          </a:bodyPr>
          <a:lstStyle/>
          <a:p>
            <a:pPr algn="l"/>
            <a:r>
              <a:rPr lang="en-US" sz="4400" b="1"/>
              <a:t>Mental Health Analysis </a:t>
            </a: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A222081-71AA-EF62-3B8B-A287A191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B8EA0-7C54-6E5A-DC21-E88B3D2CFE6B}"/>
              </a:ext>
            </a:extLst>
          </p:cNvPr>
          <p:cNvSpPr txBox="1"/>
          <p:nvPr/>
        </p:nvSpPr>
        <p:spPr>
          <a:xfrm>
            <a:off x="6621378" y="5295289"/>
            <a:ext cx="439961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/>
              <a:t>Guided By:  Prof Khashayar </a:t>
            </a:r>
            <a:r>
              <a:rPr lang="en-US" sz="2800" err="1"/>
              <a:t>Dehnad</a:t>
            </a:r>
            <a:endParaRPr lang="en-US" sz="28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04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BE3E83-293A-6EC4-A9E8-BD3CC2B2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  <a:r>
              <a:rPr lang="en-US" sz="4000">
                <a:solidFill>
                  <a:srgbClr val="FFFFFF"/>
                </a:solidFill>
              </a:rPr>
              <a:t> - Gender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3655B1-1A66-05E3-3367-6230E91FC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Cleaned the gender column by categorizing the male and female values entered in different forms - 'Female' and 'Male' and the rest of data as Unknown.</a:t>
            </a:r>
          </a:p>
          <a:p>
            <a:endParaRPr lang="en-US" sz="240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BBD3F36-254B-E6EF-EC5F-1105924D8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5161" y="2581215"/>
            <a:ext cx="5016135" cy="3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1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1CCE29-6A7C-45FC-68E2-EA2C37A6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Exploratory Data Analysis  -  Age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04D-5E8D-393C-7D28-F4D0017D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>
                <a:cs typeface="Calibri"/>
              </a:rPr>
              <a:t>Before EDA , we had outliers in age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>
                <a:cs typeface="Calibri"/>
              </a:rPr>
              <a:t>We removed the outliers by taking the first and third percentile and removed the data that lies outside these quartiles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8E40408-0387-6C7B-F399-F342AC232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5" t="3106" r="8276" b="236"/>
          <a:stretch/>
        </p:blipFill>
        <p:spPr>
          <a:xfrm>
            <a:off x="2557849" y="3265743"/>
            <a:ext cx="916871" cy="16151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5AB46A-7C77-8EBF-0E5C-7FA83650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52" y="2540920"/>
            <a:ext cx="2936210" cy="15997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BA0447-2FEA-24D1-55B2-0A564C38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476" y="4384267"/>
            <a:ext cx="2657347" cy="16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EAF111-D466-5D27-E081-BD8DB051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050DD17-35B3-2BBC-491D-4E5AC8E14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Our summary of the dataset after cleaning the dataset looks like this</a:t>
            </a:r>
          </a:p>
          <a:p>
            <a:endParaRPr lang="en-US" sz="2400"/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E6C3385E-0D6F-AD5E-8A21-2D1206DC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1" t="20918" b="-255"/>
          <a:stretch/>
        </p:blipFill>
        <p:spPr>
          <a:xfrm>
            <a:off x="5980673" y="2864084"/>
            <a:ext cx="4920576" cy="32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7D647C-54CA-30AD-4AB4-FBF7F20E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Models we have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2F1600-994A-C6D8-BF87-82D3A01280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507678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24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36E8BC-BDAF-F241-473E-97799F62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KNN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CA1E-93ED-7BB9-2984-2682D748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KNN is  powerful classification algorithm used in pattern recognition</a:t>
            </a:r>
          </a:p>
          <a:p>
            <a:r>
              <a:rPr lang="en-US" sz="2000">
                <a:cs typeface="Calibri"/>
              </a:rPr>
              <a:t>K nearest neighbors stores all available cases and classifies new cases based on similarity measure(example : distance function)</a:t>
            </a:r>
          </a:p>
          <a:p>
            <a:r>
              <a:rPr lang="en-US" sz="2000">
                <a:cs typeface="Calibri"/>
              </a:rPr>
              <a:t>An object is classified by a majority votes for its neighbor classes</a:t>
            </a:r>
          </a:p>
          <a:p>
            <a:r>
              <a:rPr lang="en-US" sz="2000">
                <a:cs typeface="Calibri"/>
              </a:rPr>
              <a:t>It is simple and intuitive algorithm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4E14F6-0C8B-B01C-E02B-A5AD8C47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605227"/>
            <a:ext cx="4802404" cy="3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8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405797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C7EC03-7703-7086-C548-45B5A73D6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70" y="4345568"/>
            <a:ext cx="4182519" cy="19112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04742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NAÏVE BAYES</a:t>
            </a:r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5E43DC9-6ECD-ACA9-2E99-D9A27800E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250828"/>
              </p:ext>
            </p:extLst>
          </p:nvPr>
        </p:nvGraphicFramePr>
        <p:xfrm>
          <a:off x="1122416" y="2247653"/>
          <a:ext cx="103718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7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782224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130" name="Picture 130">
            <a:extLst>
              <a:ext uri="{FF2B5EF4-FFF2-40B4-BE49-F238E27FC236}">
                <a16:creationId xmlns:a16="http://schemas.microsoft.com/office/drawing/2014/main" id="{993D6C3C-9719-CD3A-9F6F-F96565B3E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89" y="4633733"/>
            <a:ext cx="3609255" cy="13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Decision Tree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2649B-35AF-B467-BA9D-FB9D6E5B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000"/>
              <a:t>Decision tree is a graph to represent choices and their results in form of a tree.</a:t>
            </a:r>
          </a:p>
          <a:p>
            <a:r>
              <a:rPr lang="en-US" sz="2000"/>
              <a:t>The decision tree classifier is a supervised learning algorithm which can use for both the classification and regression tasks.</a:t>
            </a:r>
          </a:p>
          <a:p>
            <a:r>
              <a:rPr lang="en-US" sz="2000"/>
              <a:t>The nodes in the graph represent an event or choice and the edges of the graph represent the decision rules or conditions.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BAB808C-2C8A-9B8C-221D-4FAAD7F7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835" y="2542461"/>
            <a:ext cx="5551980" cy="31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3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E8351-978E-7AD3-4857-7343BAEF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69" y="2301261"/>
            <a:ext cx="4699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3F1AB-F89E-D4B0-18E5-A753817D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+mn-lt"/>
              </a:rPr>
              <a:t>Team Members</a:t>
            </a:r>
          </a:p>
        </p:txBody>
      </p:sp>
      <p:pic>
        <p:nvPicPr>
          <p:cNvPr id="19" name="Picture 3" descr="A picture containing outdoor, person, grass, person&#10;&#10;Description automatically generated">
            <a:extLst>
              <a:ext uri="{FF2B5EF4-FFF2-40B4-BE49-F238E27FC236}">
                <a16:creationId xmlns:a16="http://schemas.microsoft.com/office/drawing/2014/main" id="{FE7F30E1-48E5-435A-3DD3-BF02B59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2" r="16615" b="3"/>
          <a:stretch/>
        </p:blipFill>
        <p:spPr>
          <a:xfrm>
            <a:off x="6072708" y="2508580"/>
            <a:ext cx="2822359" cy="3724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DDA8D6-A9FF-3612-2429-056EDC92CD81}"/>
              </a:ext>
            </a:extLst>
          </p:cNvPr>
          <p:cNvSpPr txBox="1"/>
          <p:nvPr/>
        </p:nvSpPr>
        <p:spPr>
          <a:xfrm>
            <a:off x="9463699" y="6304464"/>
            <a:ext cx="253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SAVLEEN KAUR</a:t>
            </a:r>
            <a:br>
              <a:rPr lang="en-US"/>
            </a:br>
            <a:r>
              <a:rPr lang="en-US"/>
              <a:t>CWID: 10476867</a:t>
            </a:r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AAA35E19-C0BD-DB12-B9EF-79928E034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04" y="2495832"/>
            <a:ext cx="2737895" cy="3747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A655A4-8BE9-E23A-24AE-B5C4E75E8EED}"/>
              </a:ext>
            </a:extLst>
          </p:cNvPr>
          <p:cNvSpPr txBox="1"/>
          <p:nvPr/>
        </p:nvSpPr>
        <p:spPr>
          <a:xfrm>
            <a:off x="3282333" y="6315306"/>
            <a:ext cx="18099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ANCHAL BANSAL</a:t>
            </a:r>
          </a:p>
          <a:p>
            <a:r>
              <a:rPr lang="en-US">
                <a:cs typeface="Calibri"/>
              </a:rPr>
              <a:t>CWID: 10478699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2315D-2D7C-7899-F1FC-BA3480E7722C}"/>
              </a:ext>
            </a:extLst>
          </p:cNvPr>
          <p:cNvSpPr txBox="1"/>
          <p:nvPr/>
        </p:nvSpPr>
        <p:spPr>
          <a:xfrm>
            <a:off x="6252609" y="6304465"/>
            <a:ext cx="25331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AVANI CHHETA</a:t>
            </a:r>
            <a:br>
              <a:rPr lang="en-US"/>
            </a:br>
            <a:r>
              <a:rPr lang="en-US"/>
              <a:t>CWID: 10471861</a:t>
            </a:r>
          </a:p>
        </p:txBody>
      </p:sp>
      <p:pic>
        <p:nvPicPr>
          <p:cNvPr id="26" name="Content Placeholder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D01390F-4A42-856A-72CC-AD1AC007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869" y="2531255"/>
            <a:ext cx="2917371" cy="3711886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5FB2052F-D3D4-99A5-60B2-25FA1114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26" y="2499950"/>
            <a:ext cx="2743200" cy="37352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B8B29E-CB9E-6A9C-63D5-186CEF5ED655}"/>
              </a:ext>
            </a:extLst>
          </p:cNvPr>
          <p:cNvSpPr txBox="1"/>
          <p:nvPr/>
        </p:nvSpPr>
        <p:spPr>
          <a:xfrm>
            <a:off x="583183" y="630784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SHRADDHA KUMBHAR</a:t>
            </a:r>
          </a:p>
          <a:p>
            <a:r>
              <a:rPr lang="en-US">
                <a:cs typeface="Calibri"/>
              </a:rPr>
              <a:t>CWID: 10476875</a:t>
            </a:r>
          </a:p>
        </p:txBody>
      </p:sp>
    </p:spTree>
    <p:extLst>
      <p:ext uri="{BB962C8B-B14F-4D97-AF65-F5344CB8AC3E}">
        <p14:creationId xmlns:p14="http://schemas.microsoft.com/office/powerpoint/2010/main" val="418462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45910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C609E88-CF2F-827A-9AE1-5F0C12DE5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40" y="4452915"/>
            <a:ext cx="3499081" cy="16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09B0C-0829-4109-1433-735628CC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Random Forest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5E43DC9-6ECD-ACA9-2E99-D9A27800E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425702"/>
              </p:ext>
            </p:extLst>
          </p:nvPr>
        </p:nvGraphicFramePr>
        <p:xfrm>
          <a:off x="1168879" y="2256946"/>
          <a:ext cx="103718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91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B069B7F-055C-A512-29A1-47E9FBA74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47" y="4298893"/>
            <a:ext cx="3437055" cy="19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D2B2-9F51-3D3A-FA51-57FEB3F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Support Vector Machine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A930-6F25-22E2-9B7B-45BC7B12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SVM is supervised learning used mostly for classification problems.</a:t>
            </a:r>
          </a:p>
          <a:p>
            <a:endParaRPr lang="en-US" sz="2400"/>
          </a:p>
          <a:p>
            <a:r>
              <a:rPr lang="en-US" sz="2400"/>
              <a:t>Effective in high dimensional spaces.</a:t>
            </a:r>
            <a:endParaRPr lang="en-US" sz="2400">
              <a:cs typeface="Calibri"/>
            </a:endParaRPr>
          </a:p>
          <a:p>
            <a:endParaRPr lang="en-US" sz="2400"/>
          </a:p>
          <a:p>
            <a:r>
              <a:rPr lang="en-US" sz="2400"/>
              <a:t>Makes use of a hyperplane which acts like a decision boundary between various classes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267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711978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2774B6F-15DF-7201-E3E9-691550A079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68" t="10625" r="9281" b="5000"/>
          <a:stretch/>
        </p:blipFill>
        <p:spPr>
          <a:xfrm>
            <a:off x="806140" y="4819515"/>
            <a:ext cx="3276365" cy="12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D2B2-9F51-3D3A-FA51-57FEB3F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ea typeface="+mj-lt"/>
                <a:cs typeface="+mj-lt"/>
              </a:rPr>
              <a:t>   </a:t>
            </a: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Logistic Regression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A930-6F25-22E2-9B7B-45BC7B12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5772085" cy="3567173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a typeface="+mn-lt"/>
                <a:cs typeface="+mn-lt"/>
              </a:rPr>
              <a:t>Regression analysis to conduct when the dependent data is categorical or binary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Logistic regression is a method for fitting a regression curve, y = f(x), when y is a categorical variable. The typical use of this model is predicting y given a set of predictors x. The predictors can be continuous, categorical or a mix of both.</a:t>
            </a:r>
          </a:p>
          <a:p>
            <a:endParaRPr lang="en-US" sz="2400" dirty="0">
              <a:cs typeface="Calibri"/>
            </a:endParaRPr>
          </a:p>
          <a:p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a typeface="+mn-lt"/>
                <a:cs typeface="+mn-lt"/>
              </a:rPr>
              <a:t>A statistical analysis method to predict a binary outcome, such as yes or no, based on prior observations of a data set </a:t>
            </a:r>
          </a:p>
          <a:p>
            <a:endParaRPr lang="en-US" sz="2400" dirty="0">
              <a:cs typeface="Calibri"/>
            </a:endParaRPr>
          </a:p>
          <a:p>
            <a:endParaRPr lang="en-US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2F8197-4349-A9CE-F1A6-9B9C7546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3" y="2773901"/>
            <a:ext cx="4037445" cy="33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1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1603B8-6CC8-F266-7E75-9EEBFE077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805216"/>
              </p:ext>
            </p:extLst>
          </p:nvPr>
        </p:nvGraphicFramePr>
        <p:xfrm>
          <a:off x="5278177" y="974192"/>
          <a:ext cx="4304946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84FA-A803-9584-B2E6-E2F1439CBCC8}"/>
              </a:ext>
            </a:extLst>
          </p:cNvPr>
          <p:cNvSpPr txBox="1"/>
          <p:nvPr/>
        </p:nvSpPr>
        <p:spPr>
          <a:xfrm>
            <a:off x="802887" y="232688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/>
              </a:rPr>
              <a:t>Confusion Matrix</a:t>
            </a:r>
          </a:p>
        </p:txBody>
      </p:sp>
      <p:pic>
        <p:nvPicPr>
          <p:cNvPr id="74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5FC0FDE8-5C1C-B1FE-9963-67CC03B2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80" y="4590512"/>
            <a:ext cx="3905249" cy="17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6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B233CD-55D7-2935-47FA-D7741BC0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Comparison of Models by their Accuracy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588C8C5-E1C2-83BB-A254-AE60150B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93" y="2582591"/>
            <a:ext cx="5848539" cy="35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23715-2BA2-0CA2-9442-46072D0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 fontScale="90000"/>
          </a:bodyPr>
          <a:lstStyle/>
          <a:p>
            <a:endParaRPr lang="en-US" sz="4000">
              <a:solidFill>
                <a:srgbClr val="FFFFFF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D340-DCD9-CA88-713A-F44992ABB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7"/>
            <a:ext cx="9708995" cy="24599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Based on Accuracy as Evaluation metric, Naïve Bayes performs well</a:t>
            </a:r>
          </a:p>
        </p:txBody>
      </p:sp>
    </p:spTree>
    <p:extLst>
      <p:ext uri="{BB962C8B-B14F-4D97-AF65-F5344CB8AC3E}">
        <p14:creationId xmlns:p14="http://schemas.microsoft.com/office/powerpoint/2010/main" val="270313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51D6C-BAB9-FFB6-6515-C307CA18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                              Thank You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7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3F1AB-F89E-D4B0-18E5-A753817D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3769B-B681-C8A8-76E6-CC3B597F7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https://www.kaggle.com/datasets/osmi/mental-health-in-tech-survey?datasetId=311&amp;searchQuery=decision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r>
              <a:rPr lang="en-US" sz="2400"/>
              <a:t>This dataset is from a survey that measures attitudes towards mental health and frequency of mental health disorders in the tech workplace.</a:t>
            </a:r>
            <a:endParaRPr lang="en-US" sz="2400">
              <a:cs typeface="Calibri" panose="020F0502020204030204"/>
            </a:endParaRPr>
          </a:p>
          <a:p>
            <a:r>
              <a:rPr lang="en-US" sz="2400"/>
              <a:t>Using the algorithms, we would try to analyze if a person would seek mental health treatment</a:t>
            </a: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189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71BC6F-098F-9E12-CB9A-EC7FBF31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 Set Explanation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892866-BCDE-AA97-19D2-458BD45286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676949"/>
              </p:ext>
            </p:extLst>
          </p:nvPr>
        </p:nvGraphicFramePr>
        <p:xfrm>
          <a:off x="2688709" y="2494450"/>
          <a:ext cx="6386008" cy="356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986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A1FF74-8C29-738E-AF1C-62DFFDC7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Data Fields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034854-049C-F2A8-70A5-3D9F1FEBD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988980"/>
              </p:ext>
            </p:extLst>
          </p:nvPr>
        </p:nvGraphicFramePr>
        <p:xfrm>
          <a:off x="1998452" y="2501660"/>
          <a:ext cx="8067145" cy="3999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161">
                  <a:extLst>
                    <a:ext uri="{9D8B030D-6E8A-4147-A177-3AD203B41FA5}">
                      <a16:colId xmlns:a16="http://schemas.microsoft.com/office/drawing/2014/main" val="1383480528"/>
                    </a:ext>
                  </a:extLst>
                </a:gridCol>
                <a:gridCol w="5164984">
                  <a:extLst>
                    <a:ext uri="{9D8B030D-6E8A-4147-A177-3AD203B41FA5}">
                      <a16:colId xmlns:a16="http://schemas.microsoft.com/office/drawing/2014/main" val="1643946024"/>
                    </a:ext>
                  </a:extLst>
                </a:gridCol>
              </a:tblGrid>
              <a:tr h="26167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Data Field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Description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905174588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Timestamp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Date and Time of data inserted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665143980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r>
                        <a:rPr lang="en-US" sz="1100"/>
                        <a:t>Age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Age of the employee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3483769020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r>
                        <a:rPr lang="en-US" sz="1100"/>
                        <a:t>Gender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Gender of the employee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021838876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Country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Country where the employee lives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375081105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r>
                        <a:rPr lang="en-US" sz="1100"/>
                        <a:t>State</a:t>
                      </a:r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/>
                        <a:t>State where the employee lives</a:t>
                      </a:r>
                      <a:endParaRPr lang="en-US" sz="11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478845362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r>
                        <a:rPr lang="en-US" sz="1100"/>
                        <a:t>self_employed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the employee is self-employed or not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009685714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family_history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Does the employee have any family mental health history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616725085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treatment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Has the employee sought help or treatment 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520969210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work_interfere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work interferes in case employee has mental health condition 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3853797252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no_employees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Number of employees the company or organization of that employee has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4274587188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remote_work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employee works remotely at least 50% of the time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979801801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tech_company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organization is a tech company or not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236681311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benefits</a:t>
                      </a:r>
                      <a:endParaRPr lang="en-US" sz="1100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If the employer provides mental health benefits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613536740"/>
                  </a:ext>
                </a:extLst>
              </a:tr>
              <a:tr h="2616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/>
                        <a:t>care_options</a:t>
                      </a:r>
                      <a:endParaRPr lang="en-US" sz="1100" err="1"/>
                    </a:p>
                  </a:txBody>
                  <a:tcPr marL="56283" marR="56283" marT="28142" marB="281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Is the employee aware of the mental health options provided by his employer</a:t>
                      </a:r>
                    </a:p>
                  </a:txBody>
                  <a:tcPr marL="56283" marR="56283" marT="28142" marB="28142"/>
                </a:tc>
                <a:extLst>
                  <a:ext uri="{0D108BD9-81ED-4DB2-BD59-A6C34878D82A}">
                    <a16:rowId xmlns:a16="http://schemas.microsoft.com/office/drawing/2014/main" val="170786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20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D2AF9-F982-51C1-63D5-E386F3128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279992"/>
              </p:ext>
            </p:extLst>
          </p:nvPr>
        </p:nvGraphicFramePr>
        <p:xfrm>
          <a:off x="1029443" y="169489"/>
          <a:ext cx="9634438" cy="646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2528">
                  <a:extLst>
                    <a:ext uri="{9D8B030D-6E8A-4147-A177-3AD203B41FA5}">
                      <a16:colId xmlns:a16="http://schemas.microsoft.com/office/drawing/2014/main" val="1979287889"/>
                    </a:ext>
                  </a:extLst>
                </a:gridCol>
                <a:gridCol w="5561910">
                  <a:extLst>
                    <a:ext uri="{9D8B030D-6E8A-4147-A177-3AD203B41FA5}">
                      <a16:colId xmlns:a16="http://schemas.microsoft.com/office/drawing/2014/main" val="93230625"/>
                    </a:ext>
                  </a:extLst>
                </a:gridCol>
              </a:tblGrid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wellness_program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employer has ever discussed mental health as part of an employee wellness program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2372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seek_help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employer provide resources to learn more about mental health issues and how to seek help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35374"/>
                  </a:ext>
                </a:extLst>
              </a:tr>
              <a:tr h="8163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anonymity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anonymity protected, if employee has chosen to take advantage of mental health or substance abuse treatment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52923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leave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it easy for employee to take medical leave for a mental health condition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67573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mental</a:t>
                      </a:r>
                      <a:r>
                        <a:rPr lang="en-US" sz="1100" b="0" i="1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consequence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Discussing a mental health issue with your employer would have negative consequences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812111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phys</a:t>
                      </a:r>
                      <a:r>
                        <a:rPr lang="en-US" sz="1100" b="0" i="1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consequence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Does the employee think that discussing mental health with his employer would have negative impacts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463768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coworkers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Is the employee willing to discuss his mental health with his coworkers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16276"/>
                  </a:ext>
                </a:extLst>
              </a:tr>
              <a:tr h="5772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supervisor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the employee willing to discuss his mental health with his direct supervisor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61151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mental</a:t>
                      </a:r>
                      <a:r>
                        <a:rPr lang="en-US" sz="1100" b="0" i="1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health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interview</a:t>
                      </a:r>
                      <a:endParaRPr lang="en-US" sz="110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Is the employee comfortable enough to discuss mental health during an interview with a potential employer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070473"/>
                  </a:ext>
                </a:extLst>
              </a:tr>
              <a:tr h="400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</a:t>
                      </a:r>
                      <a:r>
                        <a:rPr lang="en-US" sz="11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interview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Is the employee comfortable enough to discuss physical health during an interview with a potential employer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15084"/>
                  </a:ext>
                </a:extLst>
              </a:tr>
              <a:tr h="32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mental</a:t>
                      </a:r>
                      <a:r>
                        <a:rPr lang="en-US" sz="1100" b="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If the employer takes mental health as seriously as physical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83937"/>
                  </a:ext>
                </a:extLst>
              </a:tr>
              <a:tr h="8081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obs_consequence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n-lt"/>
                        </a:rPr>
                        <a:t>If the employee has heard or observed negative consequences for coworkers with mental health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769611"/>
                  </a:ext>
                </a:extLst>
              </a:tr>
              <a:tr h="24308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comments</a:t>
                      </a:r>
                      <a:endParaRPr lang="en-US" sz="11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additional notes or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01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27BB9-1B1F-2856-5B28-BFA9C54D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Heatmap of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875B6-5A9D-B886-735F-813E45CF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56" y="2543175"/>
            <a:ext cx="4699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7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27BB9-1B1F-2856-5B28-BFA9C54D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Exploratory Data Analysis- </a:t>
            </a:r>
            <a:r>
              <a:rPr lang="en-US" sz="4000" err="1">
                <a:solidFill>
                  <a:srgbClr val="FFFFFF"/>
                </a:solidFill>
              </a:rPr>
              <a:t>self_employed</a:t>
            </a:r>
            <a:r>
              <a:rPr lang="en-US" sz="40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F60F-7BFA-9A8A-EAA7-6F7EC58F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anchor="ctr">
            <a:normAutofit/>
          </a:bodyPr>
          <a:lstStyle/>
          <a:p>
            <a:r>
              <a:rPr lang="en-US" sz="2000"/>
              <a:t>Only self_employed column had NA values in the form of string. </a:t>
            </a:r>
          </a:p>
          <a:p>
            <a:r>
              <a:rPr lang="en-US" sz="2000"/>
              <a:t>Other columns were free from null/NA values</a:t>
            </a:r>
          </a:p>
          <a:p>
            <a:r>
              <a:rPr lang="en-US" sz="2000"/>
              <a:t>We converted those NA string values to NA class and then omitted them </a:t>
            </a:r>
          </a:p>
          <a:p>
            <a:endParaRPr lang="en-US" sz="200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1006B6-4B07-9580-4C74-A2DA2200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32" y="3242233"/>
            <a:ext cx="2650372" cy="190771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75DE97-0146-B11D-AD51-9DB61BB0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37" y="3336935"/>
            <a:ext cx="2657430" cy="14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27BB9-1B1F-2856-5B28-BFA9C54D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Exploratory Data Analysis- Irrelevant columns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F60F-7BFA-9A8A-EAA7-6F7EC58F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292708" cy="3363846"/>
          </a:xfrm>
        </p:spPr>
        <p:txBody>
          <a:bodyPr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Removed the irrelevant columns – Timestamp, State, Comments, </a:t>
            </a:r>
            <a:r>
              <a:rPr lang="en-US" sz="2000" err="1">
                <a:ea typeface="+mn-lt"/>
                <a:cs typeface="+mn-lt"/>
              </a:rPr>
              <a:t>Work_Interfere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Factored all the character data to feed into model</a:t>
            </a:r>
            <a:endParaRPr lang="en-US" sz="2000">
              <a:cs typeface="Calibri" panose="020F0502020204030204"/>
            </a:endParaRPr>
          </a:p>
          <a:p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C5A6C2-B3C6-44B1-0F8D-61626433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41" y="2667863"/>
            <a:ext cx="7207405" cy="10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Macintosh PowerPoint</Application>
  <PresentationFormat>Widescreen</PresentationFormat>
  <Paragraphs>162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CS 513 B </vt:lpstr>
      <vt:lpstr>Team Members</vt:lpstr>
      <vt:lpstr>Problem Statement </vt:lpstr>
      <vt:lpstr>Data Set Explanation </vt:lpstr>
      <vt:lpstr>Data Fields</vt:lpstr>
      <vt:lpstr>PowerPoint Presentation</vt:lpstr>
      <vt:lpstr>Heatmap of dataset</vt:lpstr>
      <vt:lpstr>Exploratory Data Analysis- self_employed </vt:lpstr>
      <vt:lpstr>Exploratory Data Analysis- Irrelevant columns </vt:lpstr>
      <vt:lpstr>Exploratory Data Analysis - Gender</vt:lpstr>
      <vt:lpstr>Exploratory Data Analysis  -  Age</vt:lpstr>
      <vt:lpstr>Exploratory Data Analysis</vt:lpstr>
      <vt:lpstr>Models we have used</vt:lpstr>
      <vt:lpstr>KNN</vt:lpstr>
      <vt:lpstr>PowerPoint Presentation</vt:lpstr>
      <vt:lpstr>NAÏVE BAYES</vt:lpstr>
      <vt:lpstr>PowerPoint Presentation</vt:lpstr>
      <vt:lpstr>Decision Tree</vt:lpstr>
      <vt:lpstr>Decision Tree</vt:lpstr>
      <vt:lpstr>PowerPoint Presentation</vt:lpstr>
      <vt:lpstr>Random Forest</vt:lpstr>
      <vt:lpstr>PowerPoint Presentation</vt:lpstr>
      <vt:lpstr>Support Vector Machine</vt:lpstr>
      <vt:lpstr>PowerPoint Presentation</vt:lpstr>
      <vt:lpstr>   Logistic Regression</vt:lpstr>
      <vt:lpstr>PowerPoint Presentation</vt:lpstr>
      <vt:lpstr>Comparison of Models by their Accuracy</vt:lpstr>
      <vt:lpstr> Conclusion</vt:lpstr>
      <vt:lpstr>                             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513 B PPT</dc:title>
  <dc:creator>Savleen Kaur</dc:creator>
  <cp:lastModifiedBy>Avani Chheta</cp:lastModifiedBy>
  <cp:revision>1</cp:revision>
  <dcterms:created xsi:type="dcterms:W3CDTF">2022-04-21T19:53:09Z</dcterms:created>
  <dcterms:modified xsi:type="dcterms:W3CDTF">2022-04-23T18:29:11Z</dcterms:modified>
</cp:coreProperties>
</file>